
<file path=[Content_Types].xml><?xml version="1.0" encoding="utf-8"?>
<Types xmlns="http://schemas.openxmlformats.org/package/2006/content-types">
  <Default ContentType="application/vnd.openxmlformats-officedocument.oleObject" Extension="bin"/>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9"/>
  </p:notes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Aliens and Cow Heavy" charset="1" panose="00000000000000000000"/>
      <p:regular r:id="rId16"/>
    </p:embeddedFont>
    <p:embeddedFont>
      <p:font typeface="Corporative Bold" charset="1" panose="00000800000000000000"/>
      <p:regular r:id="rId17"/>
    </p:embeddedFont>
    <p:embeddedFont>
      <p:font typeface="TT Chocolates" charset="1" panose="02000503020000020003"/>
      <p:regular r:id="rId18"/>
    </p:embeddedFont>
    <p:embeddedFont>
      <p:font typeface="Aliens and Cow Bold" charset="1" panose="00000000000000000000"/>
      <p:regular r:id="rId24"/>
    </p:embeddedFont>
    <p:embeddedFont>
      <p:font typeface="Batangas" charset="1" panose="000008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notesMasters/notesMaster1.xml" Type="http://schemas.openxmlformats.org/officeDocument/2006/relationships/notesMaster"/><Relationship Id="rId2" Target="presProps.xml" Type="http://schemas.openxmlformats.org/officeDocument/2006/relationships/presProps"/><Relationship Id="rId20" Target="theme/theme2.xml" Type="http://schemas.openxmlformats.org/officeDocument/2006/relationships/theme"/><Relationship Id="rId21" Target="notesSlides/notesSlide1.xml" Type="http://schemas.openxmlformats.org/officeDocument/2006/relationships/notesSlide"/><Relationship Id="rId22" Target="notesSlides/notesSlide2.xml" Type="http://schemas.openxmlformats.org/officeDocument/2006/relationships/notesSlide"/><Relationship Id="rId23" Target="notesSlides/notesSlide3.xml" Type="http://schemas.openxmlformats.org/officeDocument/2006/relationships/notesSlide"/><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2.png>
</file>

<file path=ppt/media/image3.pn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Debido al avance tecnológico, específicamente en el área de aprendizaje o aéreas sociales, son más comunes y populares que nunca, y con la popularidad que avance de la inclusión recibe, uno pensaría que no hay nada malo con la inclusión, sin embargo, esto no es así, ya que hay personas que aun no pueden expresar sus opiniones y emociones o en caso contrario, personas que no pueden comprender dichas emociones, ya sean de uno mismo o de otro. Hay muchas causas para esto, pero de una u otra manera llega a la educación o trato mutuo entre personas, pero no muchos se interesan de aprender esto o tienen la paciencia de para escuchar a otros.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Para el desarrollo de este proyecto se optó por la metodología ágil Scrum, ya que permite trabajar de manera iterativa e incremental, entregando avances funcionales en cortos periodos de tiempo. A diferencia de metodologías tradicionales, que requieren definir todo el alcance desde el inicio, Scrum ofrece flexibilidad para incorporar cambios y mejoras según la retroalimentación de docentes y especialistas en educación diferencial. Esto resulta especialmente pertinente, dado que el proyecto está orientado a un público con necesidades específicas (personas con TEA) y requiere constante validación para asegurar accesibilidad y usabilidad.</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Ejemplo:</a:t>
            </a:r>
          </a:p>
          <a:p>
            <a:r>
              <a:rPr lang="en-US"/>
              <a:t>Framework: Ionic / Angular (o React Native según decisión).</a:t>
            </a:r>
          </a:p>
          <a:p>
            <a:r>
              <a:rPr lang="en-US"/>
              <a:t/>
            </a:r>
          </a:p>
          <a:p>
            <a:r>
              <a:rPr lang="en-US"/>
              <a:t>Lenguaje: TypeScript / JavaScript.</a:t>
            </a:r>
          </a:p>
          <a:p>
            <a:r>
              <a:rPr lang="en-US"/>
              <a:t/>
            </a:r>
          </a:p>
          <a:p>
            <a:r>
              <a:rPr lang="en-US"/>
              <a:t>Base de datos: SQLite o Firebase.</a:t>
            </a:r>
          </a:p>
          <a:p>
            <a:r>
              <a:rPr lang="en-US"/>
              <a:t/>
            </a:r>
          </a:p>
          <a:p>
            <a:r>
              <a:rPr lang="en-US"/>
              <a:t>Recursos gráficos: íconos, imágenes de uso libre.</a:t>
            </a:r>
          </a:p>
          <a:p>
            <a:r>
              <a:rPr lang="en-US"/>
              <a:t/>
            </a:r>
          </a:p>
          <a:p>
            <a:r>
              <a:rPr lang="en-US"/>
              <a:t>Dispositivo móvil: pruebas en Android/iOS.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9.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embeddings/oleObject1.bin" Type="http://schemas.openxmlformats.org/officeDocument/2006/relationships/oleObject"/><Relationship Id="rId4" Target="../media/image12.png" Type="http://schemas.openxmlformats.org/officeDocument/2006/relationships/image"/><Relationship Id="rId5" Target="../media/image13.png" Type="http://schemas.openxmlformats.org/officeDocument/2006/relationships/image"/></Relationships>
</file>

<file path=ppt/slides/slide1.xml><?xml version="1.0" encoding="utf-8"?>
<p:sld xmlns:p="http://schemas.openxmlformats.org/presentationml/2006/main" xmlns:a="http://schemas.openxmlformats.org/drawingml/2006/main">
  <p:cSld>
    <p:bg>
      <p:bgPr>
        <a:solidFill>
          <a:srgbClr val="FFFDFD"/>
        </a:solidFill>
      </p:bgPr>
    </p:bg>
    <p:spTree>
      <p:nvGrpSpPr>
        <p:cNvPr id="1" name=""/>
        <p:cNvGrpSpPr/>
        <p:nvPr/>
      </p:nvGrpSpPr>
      <p:grpSpPr>
        <a:xfrm>
          <a:off x="0" y="0"/>
          <a:ext cx="0" cy="0"/>
          <a:chOff x="0" y="0"/>
          <a:chExt cx="0" cy="0"/>
        </a:xfrm>
      </p:grpSpPr>
      <p:grpSp>
        <p:nvGrpSpPr>
          <p:cNvPr name="Group 2" id="2"/>
          <p:cNvGrpSpPr/>
          <p:nvPr/>
        </p:nvGrpSpPr>
        <p:grpSpPr>
          <a:xfrm rot="0">
            <a:off x="5164521" y="2380877"/>
            <a:ext cx="7759877" cy="5486173"/>
            <a:chOff x="0" y="0"/>
            <a:chExt cx="1904541" cy="1346495"/>
          </a:xfrm>
        </p:grpSpPr>
        <p:sp>
          <p:nvSpPr>
            <p:cNvPr name="Freeform 3" id="3"/>
            <p:cNvSpPr/>
            <p:nvPr/>
          </p:nvSpPr>
          <p:spPr>
            <a:xfrm flipH="false" flipV="false" rot="0">
              <a:off x="0" y="0"/>
              <a:ext cx="1904541" cy="1346495"/>
            </a:xfrm>
            <a:custGeom>
              <a:avLst/>
              <a:gdLst/>
              <a:ahLst/>
              <a:cxnLst/>
              <a:rect r="r" b="b" t="t" l="l"/>
              <a:pathLst>
                <a:path h="1346495" w="1904541">
                  <a:moveTo>
                    <a:pt x="0" y="0"/>
                  </a:moveTo>
                  <a:lnTo>
                    <a:pt x="1904541" y="0"/>
                  </a:lnTo>
                  <a:lnTo>
                    <a:pt x="1904541" y="1346495"/>
                  </a:lnTo>
                  <a:lnTo>
                    <a:pt x="0" y="1346495"/>
                  </a:lnTo>
                  <a:close/>
                </a:path>
              </a:pathLst>
            </a:custGeom>
            <a:solidFill>
              <a:srgbClr val="000000">
                <a:alpha val="0"/>
              </a:srgbClr>
            </a:solidFill>
            <a:ln w="152400" cap="sq">
              <a:solidFill>
                <a:srgbClr val="D7C5E4"/>
              </a:solidFill>
              <a:prstDash val="solid"/>
              <a:miter/>
            </a:ln>
          </p:spPr>
        </p:sp>
        <p:sp>
          <p:nvSpPr>
            <p:cNvPr name="TextBox 4" id="4"/>
            <p:cNvSpPr txBox="true"/>
            <p:nvPr/>
          </p:nvSpPr>
          <p:spPr>
            <a:xfrm>
              <a:off x="0" y="-47625"/>
              <a:ext cx="1904541" cy="1394120"/>
            </a:xfrm>
            <a:prstGeom prst="rect">
              <a:avLst/>
            </a:prstGeom>
          </p:spPr>
          <p:txBody>
            <a:bodyPr anchor="ctr" rtlCol="false" tIns="48876" lIns="48876" bIns="48876" rIns="48876"/>
            <a:lstStyle/>
            <a:p>
              <a:pPr algn="ctr">
                <a:lnSpc>
                  <a:spcPts val="1588"/>
                </a:lnSpc>
              </a:pPr>
            </a:p>
          </p:txBody>
        </p:sp>
      </p:grpSp>
      <p:sp>
        <p:nvSpPr>
          <p:cNvPr name="AutoShape 5" id="5"/>
          <p:cNvSpPr/>
          <p:nvPr/>
        </p:nvSpPr>
        <p:spPr>
          <a:xfrm rot="0">
            <a:off x="3321094" y="3006416"/>
            <a:ext cx="11645812" cy="4312223"/>
          </a:xfrm>
          <a:prstGeom prst="rect">
            <a:avLst/>
          </a:prstGeom>
          <a:solidFill>
            <a:srgbClr val="ECE1F4"/>
          </a:solidFill>
        </p:spPr>
      </p:sp>
      <p:sp>
        <p:nvSpPr>
          <p:cNvPr name="AutoShape 6" id="6"/>
          <p:cNvSpPr/>
          <p:nvPr/>
        </p:nvSpPr>
        <p:spPr>
          <a:xfrm flipH="true">
            <a:off x="1028700" y="989626"/>
            <a:ext cx="13260142" cy="0"/>
          </a:xfrm>
          <a:prstGeom prst="line">
            <a:avLst/>
          </a:prstGeom>
          <a:ln cap="flat" w="47625">
            <a:solidFill>
              <a:srgbClr val="D7C5E4"/>
            </a:solidFill>
            <a:prstDash val="solid"/>
            <a:headEnd type="none" len="sm" w="sm"/>
            <a:tailEnd type="none" len="sm" w="sm"/>
          </a:ln>
        </p:spPr>
      </p:sp>
      <p:sp>
        <p:nvSpPr>
          <p:cNvPr name="AutoShape 7" id="7"/>
          <p:cNvSpPr/>
          <p:nvPr/>
        </p:nvSpPr>
        <p:spPr>
          <a:xfrm flipH="true" flipV="true">
            <a:off x="17177251" y="989626"/>
            <a:ext cx="2192985" cy="0"/>
          </a:xfrm>
          <a:prstGeom prst="line">
            <a:avLst/>
          </a:prstGeom>
          <a:ln cap="flat" w="47625">
            <a:solidFill>
              <a:srgbClr val="D7C5E4"/>
            </a:solidFill>
            <a:prstDash val="solid"/>
            <a:headEnd type="none" len="sm" w="sm"/>
            <a:tailEnd type="none" len="sm" w="sm"/>
          </a:ln>
        </p:spPr>
      </p:sp>
      <p:sp>
        <p:nvSpPr>
          <p:cNvPr name="TextBox 8" id="8"/>
          <p:cNvSpPr txBox="true"/>
          <p:nvPr/>
        </p:nvSpPr>
        <p:spPr>
          <a:xfrm rot="0">
            <a:off x="3488983" y="3968093"/>
            <a:ext cx="11110954" cy="2112645"/>
          </a:xfrm>
          <a:prstGeom prst="rect">
            <a:avLst/>
          </a:prstGeom>
        </p:spPr>
        <p:txBody>
          <a:bodyPr anchor="t" rtlCol="false" tIns="0" lIns="0" bIns="0" rIns="0">
            <a:spAutoFit/>
          </a:bodyPr>
          <a:lstStyle/>
          <a:p>
            <a:pPr algn="ctr">
              <a:lnSpc>
                <a:spcPts val="15840"/>
              </a:lnSpc>
            </a:pPr>
            <a:r>
              <a:rPr lang="en-US" b="true" sz="12000" spc="-527">
                <a:solidFill>
                  <a:srgbClr val="1C1B19"/>
                </a:solidFill>
                <a:latin typeface="Aliens and Cow Heavy"/>
                <a:ea typeface="Aliens and Cow Heavy"/>
                <a:cs typeface="Aliens and Cow Heavy"/>
                <a:sym typeface="Aliens and Cow Heavy"/>
              </a:rPr>
              <a:t>COMUNICA</a:t>
            </a:r>
            <a:r>
              <a:rPr lang="en-US" b="true" sz="12000" spc="-527">
                <a:solidFill>
                  <a:srgbClr val="A6A6A6"/>
                </a:solidFill>
                <a:latin typeface="Aliens and Cow Heavy"/>
                <a:ea typeface="Aliens and Cow Heavy"/>
                <a:cs typeface="Aliens and Cow Heavy"/>
                <a:sym typeface="Aliens and Cow Heavy"/>
              </a:rPr>
              <a:t>TEA</a:t>
            </a:r>
          </a:p>
        </p:txBody>
      </p:sp>
      <p:sp>
        <p:nvSpPr>
          <p:cNvPr name="TextBox 9" id="9"/>
          <p:cNvSpPr txBox="true"/>
          <p:nvPr/>
        </p:nvSpPr>
        <p:spPr>
          <a:xfrm rot="0">
            <a:off x="1028700" y="9153525"/>
            <a:ext cx="3447524" cy="209550"/>
          </a:xfrm>
          <a:prstGeom prst="rect">
            <a:avLst/>
          </a:prstGeom>
        </p:spPr>
        <p:txBody>
          <a:bodyPr anchor="t" rtlCol="false" tIns="0" lIns="0" bIns="0" rIns="0">
            <a:spAutoFit/>
          </a:bodyPr>
          <a:lstStyle/>
          <a:p>
            <a:pPr algn="ctr">
              <a:lnSpc>
                <a:spcPts val="1677"/>
              </a:lnSpc>
            </a:pPr>
            <a:r>
              <a:rPr lang="en-US" b="true" sz="1397" spc="90">
                <a:solidFill>
                  <a:srgbClr val="1C1B19"/>
                </a:solidFill>
                <a:latin typeface="Corporative Bold"/>
                <a:ea typeface="Corporative Bold"/>
                <a:cs typeface="Corporative Bold"/>
                <a:sym typeface="Corporative Bold"/>
              </a:rPr>
              <a:t>Duoc UC</a:t>
            </a:r>
          </a:p>
        </p:txBody>
      </p:sp>
      <p:sp>
        <p:nvSpPr>
          <p:cNvPr name="TextBox 10" id="10"/>
          <p:cNvSpPr txBox="true"/>
          <p:nvPr/>
        </p:nvSpPr>
        <p:spPr>
          <a:xfrm rot="0">
            <a:off x="11141309" y="7867936"/>
            <a:ext cx="3566177" cy="1390364"/>
          </a:xfrm>
          <a:prstGeom prst="rect">
            <a:avLst/>
          </a:prstGeom>
        </p:spPr>
        <p:txBody>
          <a:bodyPr anchor="t" rtlCol="false" tIns="0" lIns="0" bIns="0" rIns="0">
            <a:spAutoFit/>
          </a:bodyPr>
          <a:lstStyle/>
          <a:p>
            <a:pPr algn="l">
              <a:lnSpc>
                <a:spcPts val="3690"/>
              </a:lnSpc>
            </a:pPr>
            <a:r>
              <a:rPr lang="en-US" sz="2636" spc="55">
                <a:solidFill>
                  <a:srgbClr val="242424"/>
                </a:solidFill>
                <a:latin typeface="TT Chocolates"/>
                <a:ea typeface="TT Chocolates"/>
                <a:cs typeface="TT Chocolates"/>
                <a:sym typeface="TT Chocolates"/>
              </a:rPr>
              <a:t>Integrantes:</a:t>
            </a:r>
          </a:p>
          <a:p>
            <a:pPr algn="l" marL="569171" indent="-284586" lvl="1">
              <a:lnSpc>
                <a:spcPts val="3690"/>
              </a:lnSpc>
              <a:buFont typeface="Arial"/>
              <a:buChar char="•"/>
            </a:pPr>
            <a:r>
              <a:rPr lang="en-US" sz="2636" spc="55">
                <a:solidFill>
                  <a:srgbClr val="242424"/>
                </a:solidFill>
                <a:latin typeface="TT Chocolates"/>
                <a:ea typeface="TT Chocolates"/>
                <a:cs typeface="TT Chocolates"/>
                <a:sym typeface="TT Chocolates"/>
              </a:rPr>
              <a:t>Esteban Fierro </a:t>
            </a:r>
          </a:p>
          <a:p>
            <a:pPr algn="l" marL="569171" indent="-284586" lvl="1">
              <a:lnSpc>
                <a:spcPts val="3690"/>
              </a:lnSpc>
              <a:buFont typeface="Arial"/>
              <a:buChar char="•"/>
            </a:pPr>
            <a:r>
              <a:rPr lang="en-US" sz="2636" spc="55">
                <a:solidFill>
                  <a:srgbClr val="242424"/>
                </a:solidFill>
                <a:latin typeface="TT Chocolates"/>
                <a:ea typeface="TT Chocolates"/>
                <a:cs typeface="TT Chocolates"/>
                <a:sym typeface="TT Chocolates"/>
              </a:rPr>
              <a:t>Francisca Herrera</a:t>
            </a:r>
          </a:p>
        </p:txBody>
      </p:sp>
      <p:sp>
        <p:nvSpPr>
          <p:cNvPr name="AutoShape 11" id="11"/>
          <p:cNvSpPr/>
          <p:nvPr/>
        </p:nvSpPr>
        <p:spPr>
          <a:xfrm flipH="true">
            <a:off x="-1196099" y="9258300"/>
            <a:ext cx="2224799" cy="0"/>
          </a:xfrm>
          <a:prstGeom prst="line">
            <a:avLst/>
          </a:prstGeom>
          <a:ln cap="flat" w="47625">
            <a:solidFill>
              <a:srgbClr val="D7C5E4"/>
            </a:solidFill>
            <a:prstDash val="solid"/>
            <a:headEnd type="none" len="sm" w="sm"/>
            <a:tailEnd type="none" len="sm" w="sm"/>
          </a:ln>
        </p:spPr>
      </p:sp>
      <p:sp>
        <p:nvSpPr>
          <p:cNvPr name="AutoShape 12" id="12"/>
          <p:cNvSpPr/>
          <p:nvPr/>
        </p:nvSpPr>
        <p:spPr>
          <a:xfrm flipH="true">
            <a:off x="4476224" y="9258300"/>
            <a:ext cx="13230113" cy="0"/>
          </a:xfrm>
          <a:prstGeom prst="line">
            <a:avLst/>
          </a:prstGeom>
          <a:ln cap="flat" w="47625">
            <a:solidFill>
              <a:srgbClr val="D7C5E4"/>
            </a:solidFill>
            <a:prstDash val="solid"/>
            <a:headEnd type="none" len="sm" w="sm"/>
            <a:tailEnd type="none" len="sm" w="sm"/>
          </a:ln>
        </p:spPr>
      </p:sp>
      <p:grpSp>
        <p:nvGrpSpPr>
          <p:cNvPr name="Group 13" id="13"/>
          <p:cNvGrpSpPr/>
          <p:nvPr/>
        </p:nvGrpSpPr>
        <p:grpSpPr>
          <a:xfrm rot="0">
            <a:off x="15599696" y="7318639"/>
            <a:ext cx="5376607" cy="5376607"/>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7C5E4"/>
            </a:solidFill>
            <a:ln w="66675" cap="sq">
              <a:solidFill>
                <a:srgbClr val="D7C5E4"/>
              </a:solidFill>
              <a:prstDash val="solid"/>
              <a:miter/>
            </a:ln>
          </p:spPr>
        </p:sp>
        <p:sp>
          <p:nvSpPr>
            <p:cNvPr name="TextBox 15" id="15"/>
            <p:cNvSpPr txBox="true"/>
            <p:nvPr/>
          </p:nvSpPr>
          <p:spPr>
            <a:xfrm>
              <a:off x="76200" y="28575"/>
              <a:ext cx="660400" cy="708025"/>
            </a:xfrm>
            <a:prstGeom prst="rect">
              <a:avLst/>
            </a:prstGeom>
          </p:spPr>
          <p:txBody>
            <a:bodyPr anchor="ctr" rtlCol="false" tIns="48876" lIns="48876" bIns="48876" rIns="48876"/>
            <a:lstStyle/>
            <a:p>
              <a:pPr algn="ctr">
                <a:lnSpc>
                  <a:spcPts val="1588"/>
                </a:lnSpc>
              </a:pPr>
            </a:p>
          </p:txBody>
        </p:sp>
      </p:grpSp>
      <p:grpSp>
        <p:nvGrpSpPr>
          <p:cNvPr name="Group 16" id="16"/>
          <p:cNvGrpSpPr/>
          <p:nvPr/>
        </p:nvGrpSpPr>
        <p:grpSpPr>
          <a:xfrm rot="0">
            <a:off x="-2489222" y="-2489222"/>
            <a:ext cx="4978445" cy="4978445"/>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7C5E4"/>
            </a:solidFill>
            <a:ln w="66675" cap="sq">
              <a:solidFill>
                <a:srgbClr val="D7C5E4"/>
              </a:solidFill>
              <a:prstDash val="solid"/>
              <a:miter/>
            </a:ln>
          </p:spPr>
        </p:sp>
        <p:sp>
          <p:nvSpPr>
            <p:cNvPr name="TextBox 18" id="18"/>
            <p:cNvSpPr txBox="true"/>
            <p:nvPr/>
          </p:nvSpPr>
          <p:spPr>
            <a:xfrm>
              <a:off x="76200" y="28575"/>
              <a:ext cx="660400" cy="708025"/>
            </a:xfrm>
            <a:prstGeom prst="rect">
              <a:avLst/>
            </a:prstGeom>
          </p:spPr>
          <p:txBody>
            <a:bodyPr anchor="ctr" rtlCol="false" tIns="48876" lIns="48876" bIns="48876" rIns="48876"/>
            <a:lstStyle/>
            <a:p>
              <a:pPr algn="ctr">
                <a:lnSpc>
                  <a:spcPts val="1588"/>
                </a:lnSpc>
              </a:pPr>
            </a:p>
          </p:txBody>
        </p:sp>
      </p:grpSp>
      <p:sp>
        <p:nvSpPr>
          <p:cNvPr name="TextBox 19" id="19"/>
          <p:cNvSpPr txBox="true"/>
          <p:nvPr/>
        </p:nvSpPr>
        <p:spPr>
          <a:xfrm rot="0">
            <a:off x="14288842" y="882341"/>
            <a:ext cx="2888410" cy="209550"/>
          </a:xfrm>
          <a:prstGeom prst="rect">
            <a:avLst/>
          </a:prstGeom>
        </p:spPr>
        <p:txBody>
          <a:bodyPr anchor="t" rtlCol="false" tIns="0" lIns="0" bIns="0" rIns="0">
            <a:spAutoFit/>
          </a:bodyPr>
          <a:lstStyle/>
          <a:p>
            <a:pPr algn="ctr">
              <a:lnSpc>
                <a:spcPts val="1677"/>
              </a:lnSpc>
            </a:pPr>
            <a:r>
              <a:rPr lang="en-US" b="true" sz="1397" spc="90">
                <a:solidFill>
                  <a:srgbClr val="1C1B19"/>
                </a:solidFill>
                <a:latin typeface="Corporative Bold"/>
                <a:ea typeface="Corporative Bold"/>
                <a:cs typeface="Corporative Bold"/>
                <a:sym typeface="Corporative Bold"/>
              </a:rPr>
              <a:t>2025</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FFFDFD"/>
        </a:solidFill>
      </p:bgPr>
    </p:bg>
    <p:spTree>
      <p:nvGrpSpPr>
        <p:cNvPr id="1" name=""/>
        <p:cNvGrpSpPr/>
        <p:nvPr/>
      </p:nvGrpSpPr>
      <p:grpSpPr>
        <a:xfrm>
          <a:off x="0" y="0"/>
          <a:ext cx="0" cy="0"/>
          <a:chOff x="0" y="0"/>
          <a:chExt cx="0" cy="0"/>
        </a:xfrm>
      </p:grpSpPr>
      <p:grpSp>
        <p:nvGrpSpPr>
          <p:cNvPr name="Group 2" id="2"/>
          <p:cNvGrpSpPr/>
          <p:nvPr/>
        </p:nvGrpSpPr>
        <p:grpSpPr>
          <a:xfrm rot="0">
            <a:off x="5164521" y="2380877"/>
            <a:ext cx="7759877" cy="5486173"/>
            <a:chOff x="0" y="0"/>
            <a:chExt cx="1904541" cy="1346495"/>
          </a:xfrm>
        </p:grpSpPr>
        <p:sp>
          <p:nvSpPr>
            <p:cNvPr name="Freeform 3" id="3"/>
            <p:cNvSpPr/>
            <p:nvPr/>
          </p:nvSpPr>
          <p:spPr>
            <a:xfrm flipH="false" flipV="false" rot="0">
              <a:off x="0" y="0"/>
              <a:ext cx="1904541" cy="1346495"/>
            </a:xfrm>
            <a:custGeom>
              <a:avLst/>
              <a:gdLst/>
              <a:ahLst/>
              <a:cxnLst/>
              <a:rect r="r" b="b" t="t" l="l"/>
              <a:pathLst>
                <a:path h="1346495" w="1904541">
                  <a:moveTo>
                    <a:pt x="0" y="0"/>
                  </a:moveTo>
                  <a:lnTo>
                    <a:pt x="1904541" y="0"/>
                  </a:lnTo>
                  <a:lnTo>
                    <a:pt x="1904541" y="1346495"/>
                  </a:lnTo>
                  <a:lnTo>
                    <a:pt x="0" y="1346495"/>
                  </a:lnTo>
                  <a:close/>
                </a:path>
              </a:pathLst>
            </a:custGeom>
            <a:solidFill>
              <a:srgbClr val="000000">
                <a:alpha val="0"/>
              </a:srgbClr>
            </a:solidFill>
            <a:ln w="152400" cap="sq">
              <a:solidFill>
                <a:srgbClr val="D7C5E4"/>
              </a:solidFill>
              <a:prstDash val="solid"/>
              <a:miter/>
            </a:ln>
          </p:spPr>
        </p:sp>
        <p:sp>
          <p:nvSpPr>
            <p:cNvPr name="TextBox 4" id="4"/>
            <p:cNvSpPr txBox="true"/>
            <p:nvPr/>
          </p:nvSpPr>
          <p:spPr>
            <a:xfrm>
              <a:off x="0" y="-47625"/>
              <a:ext cx="1904541" cy="1394120"/>
            </a:xfrm>
            <a:prstGeom prst="rect">
              <a:avLst/>
            </a:prstGeom>
          </p:spPr>
          <p:txBody>
            <a:bodyPr anchor="ctr" rtlCol="false" tIns="48876" lIns="48876" bIns="48876" rIns="48876"/>
            <a:lstStyle/>
            <a:p>
              <a:pPr algn="ctr">
                <a:lnSpc>
                  <a:spcPts val="1588"/>
                </a:lnSpc>
              </a:pPr>
            </a:p>
          </p:txBody>
        </p:sp>
      </p:grpSp>
      <p:sp>
        <p:nvSpPr>
          <p:cNvPr name="AutoShape 5" id="5"/>
          <p:cNvSpPr/>
          <p:nvPr/>
        </p:nvSpPr>
        <p:spPr>
          <a:xfrm rot="0">
            <a:off x="3321094" y="3006416"/>
            <a:ext cx="11645812" cy="4312223"/>
          </a:xfrm>
          <a:prstGeom prst="rect">
            <a:avLst/>
          </a:prstGeom>
          <a:solidFill>
            <a:srgbClr val="ECE1F4"/>
          </a:solidFill>
        </p:spPr>
      </p:sp>
      <p:sp>
        <p:nvSpPr>
          <p:cNvPr name="TextBox 6" id="6"/>
          <p:cNvSpPr txBox="true"/>
          <p:nvPr/>
        </p:nvSpPr>
        <p:spPr>
          <a:xfrm rot="0">
            <a:off x="13350666" y="884851"/>
            <a:ext cx="3232480" cy="209550"/>
          </a:xfrm>
          <a:prstGeom prst="rect">
            <a:avLst/>
          </a:prstGeom>
        </p:spPr>
        <p:txBody>
          <a:bodyPr anchor="t" rtlCol="false" tIns="0" lIns="0" bIns="0" rIns="0">
            <a:spAutoFit/>
          </a:bodyPr>
          <a:lstStyle/>
          <a:p>
            <a:pPr algn="ctr">
              <a:lnSpc>
                <a:spcPts val="1677"/>
              </a:lnSpc>
            </a:pPr>
            <a:r>
              <a:rPr lang="en-US" b="true" sz="1397" spc="90">
                <a:solidFill>
                  <a:srgbClr val="1C1B19"/>
                </a:solidFill>
                <a:latin typeface="Corporative Bold"/>
                <a:ea typeface="Corporative Bold"/>
                <a:cs typeface="Corporative Bold"/>
                <a:sym typeface="Corporative Bold"/>
              </a:rPr>
              <a:t>2025</a:t>
            </a:r>
          </a:p>
        </p:txBody>
      </p:sp>
      <p:sp>
        <p:nvSpPr>
          <p:cNvPr name="AutoShape 7" id="7"/>
          <p:cNvSpPr/>
          <p:nvPr/>
        </p:nvSpPr>
        <p:spPr>
          <a:xfrm flipH="true">
            <a:off x="1028700" y="989626"/>
            <a:ext cx="12321966" cy="0"/>
          </a:xfrm>
          <a:prstGeom prst="line">
            <a:avLst/>
          </a:prstGeom>
          <a:ln cap="flat" w="47625">
            <a:solidFill>
              <a:srgbClr val="D7C5E4"/>
            </a:solidFill>
            <a:prstDash val="solid"/>
            <a:headEnd type="none" len="sm" w="sm"/>
            <a:tailEnd type="none" len="sm" w="sm"/>
          </a:ln>
        </p:spPr>
      </p:sp>
      <p:sp>
        <p:nvSpPr>
          <p:cNvPr name="AutoShape 8" id="8"/>
          <p:cNvSpPr/>
          <p:nvPr/>
        </p:nvSpPr>
        <p:spPr>
          <a:xfrm flipH="true" flipV="true">
            <a:off x="16583146" y="989626"/>
            <a:ext cx="2787091" cy="0"/>
          </a:xfrm>
          <a:prstGeom prst="line">
            <a:avLst/>
          </a:prstGeom>
          <a:ln cap="flat" w="47625">
            <a:solidFill>
              <a:srgbClr val="D7C5E4"/>
            </a:solidFill>
            <a:prstDash val="solid"/>
            <a:headEnd type="none" len="sm" w="sm"/>
            <a:tailEnd type="none" len="sm" w="sm"/>
          </a:ln>
        </p:spPr>
      </p:sp>
      <p:sp>
        <p:nvSpPr>
          <p:cNvPr name="TextBox 9" id="9"/>
          <p:cNvSpPr txBox="true"/>
          <p:nvPr/>
        </p:nvSpPr>
        <p:spPr>
          <a:xfrm rot="0">
            <a:off x="4820700" y="3361125"/>
            <a:ext cx="8447520" cy="1272559"/>
          </a:xfrm>
          <a:prstGeom prst="rect">
            <a:avLst/>
          </a:prstGeom>
        </p:spPr>
        <p:txBody>
          <a:bodyPr anchor="t" rtlCol="false" tIns="0" lIns="0" bIns="0" rIns="0">
            <a:spAutoFit/>
          </a:bodyPr>
          <a:lstStyle/>
          <a:p>
            <a:pPr algn="ctr">
              <a:lnSpc>
                <a:spcPts val="10228"/>
              </a:lnSpc>
            </a:pPr>
            <a:r>
              <a:rPr lang="en-US" sz="7748">
                <a:solidFill>
                  <a:srgbClr val="1C1B19"/>
                </a:solidFill>
                <a:latin typeface="Batangas"/>
                <a:ea typeface="Batangas"/>
                <a:cs typeface="Batangas"/>
                <a:sym typeface="Batangas"/>
              </a:rPr>
              <a:t>Muchas</a:t>
            </a:r>
          </a:p>
        </p:txBody>
      </p:sp>
      <p:sp>
        <p:nvSpPr>
          <p:cNvPr name="TextBox 10" id="10"/>
          <p:cNvSpPr txBox="true"/>
          <p:nvPr/>
        </p:nvSpPr>
        <p:spPr>
          <a:xfrm rot="0">
            <a:off x="3588523" y="4214584"/>
            <a:ext cx="11110954" cy="2943579"/>
          </a:xfrm>
          <a:prstGeom prst="rect">
            <a:avLst/>
          </a:prstGeom>
        </p:spPr>
        <p:txBody>
          <a:bodyPr anchor="t" rtlCol="false" tIns="0" lIns="0" bIns="0" rIns="0">
            <a:spAutoFit/>
          </a:bodyPr>
          <a:lstStyle/>
          <a:p>
            <a:pPr algn="ctr">
              <a:lnSpc>
                <a:spcPts val="22203"/>
              </a:lnSpc>
            </a:pPr>
            <a:r>
              <a:rPr lang="en-US" b="true" sz="16820" spc="-740">
                <a:solidFill>
                  <a:srgbClr val="1C1B19"/>
                </a:solidFill>
                <a:latin typeface="Aliens and Cow Heavy"/>
                <a:ea typeface="Aliens and Cow Heavy"/>
                <a:cs typeface="Aliens and Cow Heavy"/>
                <a:sym typeface="Aliens and Cow Heavy"/>
              </a:rPr>
              <a:t>GRACIAS</a:t>
            </a:r>
          </a:p>
        </p:txBody>
      </p:sp>
      <p:sp>
        <p:nvSpPr>
          <p:cNvPr name="TextBox 11" id="11"/>
          <p:cNvSpPr txBox="true"/>
          <p:nvPr/>
        </p:nvSpPr>
        <p:spPr>
          <a:xfrm rot="0">
            <a:off x="1028700" y="9153525"/>
            <a:ext cx="3447524" cy="209550"/>
          </a:xfrm>
          <a:prstGeom prst="rect">
            <a:avLst/>
          </a:prstGeom>
        </p:spPr>
        <p:txBody>
          <a:bodyPr anchor="t" rtlCol="false" tIns="0" lIns="0" bIns="0" rIns="0">
            <a:spAutoFit/>
          </a:bodyPr>
          <a:lstStyle/>
          <a:p>
            <a:pPr algn="ctr">
              <a:lnSpc>
                <a:spcPts val="1677"/>
              </a:lnSpc>
            </a:pPr>
            <a:r>
              <a:rPr lang="en-US" b="true" sz="1397" spc="90">
                <a:solidFill>
                  <a:srgbClr val="1C1B19"/>
                </a:solidFill>
                <a:latin typeface="Corporative Bold"/>
                <a:ea typeface="Corporative Bold"/>
                <a:cs typeface="Corporative Bold"/>
                <a:sym typeface="Corporative Bold"/>
              </a:rPr>
              <a:t>Duoc UC</a:t>
            </a:r>
          </a:p>
        </p:txBody>
      </p:sp>
      <p:sp>
        <p:nvSpPr>
          <p:cNvPr name="AutoShape 12" id="12"/>
          <p:cNvSpPr/>
          <p:nvPr/>
        </p:nvSpPr>
        <p:spPr>
          <a:xfrm flipH="true">
            <a:off x="-1196099" y="9258300"/>
            <a:ext cx="2224799" cy="0"/>
          </a:xfrm>
          <a:prstGeom prst="line">
            <a:avLst/>
          </a:prstGeom>
          <a:ln cap="flat" w="47625">
            <a:solidFill>
              <a:srgbClr val="D7C5E4"/>
            </a:solidFill>
            <a:prstDash val="solid"/>
            <a:headEnd type="none" len="sm" w="sm"/>
            <a:tailEnd type="none" len="sm" w="sm"/>
          </a:ln>
        </p:spPr>
      </p:sp>
      <p:sp>
        <p:nvSpPr>
          <p:cNvPr name="AutoShape 13" id="13"/>
          <p:cNvSpPr/>
          <p:nvPr/>
        </p:nvSpPr>
        <p:spPr>
          <a:xfrm flipH="true">
            <a:off x="4476224" y="9258300"/>
            <a:ext cx="13230113" cy="0"/>
          </a:xfrm>
          <a:prstGeom prst="line">
            <a:avLst/>
          </a:prstGeom>
          <a:ln cap="flat" w="47625">
            <a:solidFill>
              <a:srgbClr val="D7C5E4"/>
            </a:solidFill>
            <a:prstDash val="solid"/>
            <a:headEnd type="none" len="sm" w="sm"/>
            <a:tailEnd type="none" len="sm" w="sm"/>
          </a:ln>
        </p:spPr>
      </p:sp>
      <p:grpSp>
        <p:nvGrpSpPr>
          <p:cNvPr name="Group 14" id="14"/>
          <p:cNvGrpSpPr/>
          <p:nvPr/>
        </p:nvGrpSpPr>
        <p:grpSpPr>
          <a:xfrm rot="0">
            <a:off x="15599696" y="7318639"/>
            <a:ext cx="5376607" cy="5376607"/>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7C5E4"/>
            </a:solidFill>
            <a:ln w="66675" cap="sq">
              <a:solidFill>
                <a:srgbClr val="D7C5E4"/>
              </a:solidFill>
              <a:prstDash val="solid"/>
              <a:miter/>
            </a:ln>
          </p:spPr>
        </p:sp>
        <p:sp>
          <p:nvSpPr>
            <p:cNvPr name="TextBox 16" id="16"/>
            <p:cNvSpPr txBox="true"/>
            <p:nvPr/>
          </p:nvSpPr>
          <p:spPr>
            <a:xfrm>
              <a:off x="76200" y="28575"/>
              <a:ext cx="660400" cy="708025"/>
            </a:xfrm>
            <a:prstGeom prst="rect">
              <a:avLst/>
            </a:prstGeom>
          </p:spPr>
          <p:txBody>
            <a:bodyPr anchor="ctr" rtlCol="false" tIns="48876" lIns="48876" bIns="48876" rIns="48876"/>
            <a:lstStyle/>
            <a:p>
              <a:pPr algn="ctr">
                <a:lnSpc>
                  <a:spcPts val="1588"/>
                </a:lnSpc>
              </a:pPr>
            </a:p>
          </p:txBody>
        </p:sp>
      </p:grpSp>
      <p:grpSp>
        <p:nvGrpSpPr>
          <p:cNvPr name="Group 17" id="17"/>
          <p:cNvGrpSpPr/>
          <p:nvPr/>
        </p:nvGrpSpPr>
        <p:grpSpPr>
          <a:xfrm rot="0">
            <a:off x="-2489222" y="-2489222"/>
            <a:ext cx="4978445" cy="4978445"/>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7C5E4"/>
            </a:solidFill>
            <a:ln w="66675" cap="sq">
              <a:solidFill>
                <a:srgbClr val="D7C5E4"/>
              </a:solidFill>
              <a:prstDash val="solid"/>
              <a:miter/>
            </a:ln>
          </p:spPr>
        </p:sp>
        <p:sp>
          <p:nvSpPr>
            <p:cNvPr name="TextBox 19" id="19"/>
            <p:cNvSpPr txBox="true"/>
            <p:nvPr/>
          </p:nvSpPr>
          <p:spPr>
            <a:xfrm>
              <a:off x="76200" y="28575"/>
              <a:ext cx="660400" cy="708025"/>
            </a:xfrm>
            <a:prstGeom prst="rect">
              <a:avLst/>
            </a:prstGeom>
          </p:spPr>
          <p:txBody>
            <a:bodyPr anchor="ctr" rtlCol="false" tIns="48876" lIns="48876" bIns="48876" rIns="48876"/>
            <a:lstStyle/>
            <a:p>
              <a:pPr algn="ctr">
                <a:lnSpc>
                  <a:spcPts val="1588"/>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FFDFD"/>
        </a:solidFill>
      </p:bgPr>
    </p:bg>
    <p:spTree>
      <p:nvGrpSpPr>
        <p:cNvPr id="1" name=""/>
        <p:cNvGrpSpPr/>
        <p:nvPr/>
      </p:nvGrpSpPr>
      <p:grpSpPr>
        <a:xfrm>
          <a:off x="0" y="0"/>
          <a:ext cx="0" cy="0"/>
          <a:chOff x="0" y="0"/>
          <a:chExt cx="0" cy="0"/>
        </a:xfrm>
      </p:grpSpPr>
      <p:sp>
        <p:nvSpPr>
          <p:cNvPr name="AutoShape 2" id="2"/>
          <p:cNvSpPr/>
          <p:nvPr/>
        </p:nvSpPr>
        <p:spPr>
          <a:xfrm flipH="true" flipV="true">
            <a:off x="0" y="9525950"/>
            <a:ext cx="14542925" cy="472"/>
          </a:xfrm>
          <a:prstGeom prst="line">
            <a:avLst/>
          </a:prstGeom>
          <a:ln cap="flat" w="47625">
            <a:solidFill>
              <a:srgbClr val="D7C5E4"/>
            </a:solidFill>
            <a:prstDash val="solid"/>
            <a:headEnd type="none" len="sm" w="sm"/>
            <a:tailEnd type="none" len="sm" w="sm"/>
          </a:ln>
        </p:spPr>
      </p:sp>
      <p:sp>
        <p:nvSpPr>
          <p:cNvPr name="AutoShape 3" id="3"/>
          <p:cNvSpPr/>
          <p:nvPr/>
        </p:nvSpPr>
        <p:spPr>
          <a:xfrm rot="0">
            <a:off x="-753153" y="-1125498"/>
            <a:ext cx="2759625" cy="12299202"/>
          </a:xfrm>
          <a:prstGeom prst="rect">
            <a:avLst/>
          </a:prstGeom>
          <a:solidFill>
            <a:srgbClr val="ECE1F4"/>
          </a:solidFill>
        </p:spPr>
      </p:sp>
      <p:sp>
        <p:nvSpPr>
          <p:cNvPr name="TextBox 4" id="4"/>
          <p:cNvSpPr txBox="true"/>
          <p:nvPr/>
        </p:nvSpPr>
        <p:spPr>
          <a:xfrm rot="0">
            <a:off x="14542925" y="9430242"/>
            <a:ext cx="2716375" cy="192448"/>
          </a:xfrm>
          <a:prstGeom prst="rect">
            <a:avLst/>
          </a:prstGeom>
        </p:spPr>
        <p:txBody>
          <a:bodyPr anchor="t" rtlCol="false" tIns="0" lIns="0" bIns="0" rIns="0">
            <a:spAutoFit/>
          </a:bodyPr>
          <a:lstStyle/>
          <a:p>
            <a:pPr algn="ctr">
              <a:lnSpc>
                <a:spcPts val="1557"/>
              </a:lnSpc>
            </a:pPr>
            <a:r>
              <a:rPr lang="en-US" b="true" sz="1297" spc="84">
                <a:solidFill>
                  <a:srgbClr val="1C1B19"/>
                </a:solidFill>
                <a:latin typeface="Corporative Bold"/>
                <a:ea typeface="Corporative Bold"/>
                <a:cs typeface="Corporative Bold"/>
                <a:sym typeface="Corporative Bold"/>
              </a:rPr>
              <a:t>Duoc UC</a:t>
            </a:r>
          </a:p>
        </p:txBody>
      </p:sp>
      <p:sp>
        <p:nvSpPr>
          <p:cNvPr name="AutoShape 5" id="5"/>
          <p:cNvSpPr/>
          <p:nvPr/>
        </p:nvSpPr>
        <p:spPr>
          <a:xfrm flipH="true" flipV="true">
            <a:off x="17259300" y="9526466"/>
            <a:ext cx="2653691" cy="0"/>
          </a:xfrm>
          <a:prstGeom prst="line">
            <a:avLst/>
          </a:prstGeom>
          <a:ln cap="flat" w="47625">
            <a:solidFill>
              <a:srgbClr val="D7C5E4"/>
            </a:solidFill>
            <a:prstDash val="solid"/>
            <a:headEnd type="none" len="sm" w="sm"/>
            <a:tailEnd type="none" len="sm" w="sm"/>
          </a:ln>
        </p:spPr>
      </p:sp>
      <p:grpSp>
        <p:nvGrpSpPr>
          <p:cNvPr name="Group 6" id="6"/>
          <p:cNvGrpSpPr/>
          <p:nvPr/>
        </p:nvGrpSpPr>
        <p:grpSpPr>
          <a:xfrm rot="0">
            <a:off x="2940622" y="4178523"/>
            <a:ext cx="14318678" cy="4550169"/>
            <a:chOff x="0" y="0"/>
            <a:chExt cx="9537113" cy="3030690"/>
          </a:xfrm>
        </p:grpSpPr>
        <p:sp>
          <p:nvSpPr>
            <p:cNvPr name="Freeform 7" id="7"/>
            <p:cNvSpPr/>
            <p:nvPr/>
          </p:nvSpPr>
          <p:spPr>
            <a:xfrm flipH="false" flipV="false" rot="0">
              <a:off x="0" y="0"/>
              <a:ext cx="9537113" cy="3030690"/>
            </a:xfrm>
            <a:custGeom>
              <a:avLst/>
              <a:gdLst/>
              <a:ahLst/>
              <a:cxnLst/>
              <a:rect r="r" b="b" t="t" l="l"/>
              <a:pathLst>
                <a:path h="3030690" w="9537113">
                  <a:moveTo>
                    <a:pt x="0" y="0"/>
                  </a:moveTo>
                  <a:lnTo>
                    <a:pt x="9537113" y="0"/>
                  </a:lnTo>
                  <a:lnTo>
                    <a:pt x="9537113" y="3030690"/>
                  </a:lnTo>
                  <a:lnTo>
                    <a:pt x="0" y="3030690"/>
                  </a:lnTo>
                  <a:close/>
                </a:path>
              </a:pathLst>
            </a:custGeom>
            <a:solidFill>
              <a:srgbClr val="000000">
                <a:alpha val="0"/>
              </a:srgbClr>
            </a:solidFill>
            <a:ln w="85725" cap="sq">
              <a:solidFill>
                <a:srgbClr val="D7C5E4"/>
              </a:solidFill>
              <a:prstDash val="solid"/>
              <a:miter/>
            </a:ln>
          </p:spPr>
        </p:sp>
        <p:sp>
          <p:nvSpPr>
            <p:cNvPr name="TextBox 8" id="8"/>
            <p:cNvSpPr txBox="true"/>
            <p:nvPr/>
          </p:nvSpPr>
          <p:spPr>
            <a:xfrm>
              <a:off x="0" y="-47625"/>
              <a:ext cx="9537113" cy="3078315"/>
            </a:xfrm>
            <a:prstGeom prst="rect">
              <a:avLst/>
            </a:prstGeom>
          </p:spPr>
          <p:txBody>
            <a:bodyPr anchor="ctr" rtlCol="false" tIns="48876" lIns="48876" bIns="48876" rIns="48876"/>
            <a:lstStyle/>
            <a:p>
              <a:pPr algn="ctr">
                <a:lnSpc>
                  <a:spcPts val="1588"/>
                </a:lnSpc>
              </a:pPr>
            </a:p>
          </p:txBody>
        </p:sp>
      </p:grpSp>
      <p:grpSp>
        <p:nvGrpSpPr>
          <p:cNvPr name="Group 9" id="9"/>
          <p:cNvGrpSpPr/>
          <p:nvPr/>
        </p:nvGrpSpPr>
        <p:grpSpPr>
          <a:xfrm rot="0">
            <a:off x="2940622" y="1918273"/>
            <a:ext cx="14318678" cy="1282750"/>
            <a:chOff x="0" y="0"/>
            <a:chExt cx="6778587" cy="607265"/>
          </a:xfrm>
        </p:grpSpPr>
        <p:sp>
          <p:nvSpPr>
            <p:cNvPr name="Freeform 10" id="10"/>
            <p:cNvSpPr/>
            <p:nvPr/>
          </p:nvSpPr>
          <p:spPr>
            <a:xfrm flipH="false" flipV="false" rot="0">
              <a:off x="0" y="0"/>
              <a:ext cx="6778587" cy="607265"/>
            </a:xfrm>
            <a:custGeom>
              <a:avLst/>
              <a:gdLst/>
              <a:ahLst/>
              <a:cxnLst/>
              <a:rect r="r" b="b" t="t" l="l"/>
              <a:pathLst>
                <a:path h="607265" w="6778587">
                  <a:moveTo>
                    <a:pt x="0" y="0"/>
                  </a:moveTo>
                  <a:lnTo>
                    <a:pt x="6778587" y="0"/>
                  </a:lnTo>
                  <a:lnTo>
                    <a:pt x="6778587" y="607265"/>
                  </a:lnTo>
                  <a:lnTo>
                    <a:pt x="0" y="607265"/>
                  </a:lnTo>
                  <a:close/>
                </a:path>
              </a:pathLst>
            </a:custGeom>
            <a:solidFill>
              <a:srgbClr val="000000">
                <a:alpha val="0"/>
              </a:srgbClr>
            </a:solidFill>
            <a:ln w="85725" cap="sq">
              <a:solidFill>
                <a:srgbClr val="D7C5E4"/>
              </a:solidFill>
              <a:prstDash val="solid"/>
              <a:miter/>
            </a:ln>
          </p:spPr>
        </p:sp>
        <p:sp>
          <p:nvSpPr>
            <p:cNvPr name="TextBox 11" id="11"/>
            <p:cNvSpPr txBox="true"/>
            <p:nvPr/>
          </p:nvSpPr>
          <p:spPr>
            <a:xfrm>
              <a:off x="0" y="-47625"/>
              <a:ext cx="6778587" cy="654890"/>
            </a:xfrm>
            <a:prstGeom prst="rect">
              <a:avLst/>
            </a:prstGeom>
          </p:spPr>
          <p:txBody>
            <a:bodyPr anchor="ctr" rtlCol="false" tIns="48876" lIns="48876" bIns="48876" rIns="48876"/>
            <a:lstStyle/>
            <a:p>
              <a:pPr algn="ctr">
                <a:lnSpc>
                  <a:spcPts val="1588"/>
                </a:lnSpc>
              </a:pPr>
            </a:p>
          </p:txBody>
        </p:sp>
      </p:grpSp>
      <p:sp>
        <p:nvSpPr>
          <p:cNvPr name="AutoShape 12" id="12"/>
          <p:cNvSpPr/>
          <p:nvPr/>
        </p:nvSpPr>
        <p:spPr>
          <a:xfrm rot="0">
            <a:off x="3570232" y="1655147"/>
            <a:ext cx="13073008" cy="1809001"/>
          </a:xfrm>
          <a:prstGeom prst="rect">
            <a:avLst/>
          </a:prstGeom>
          <a:solidFill>
            <a:srgbClr val="ECE1F4"/>
          </a:solidFill>
        </p:spPr>
      </p:sp>
      <p:sp>
        <p:nvSpPr>
          <p:cNvPr name="Freeform 13" id="13"/>
          <p:cNvSpPr/>
          <p:nvPr/>
        </p:nvSpPr>
        <p:spPr>
          <a:xfrm flipH="false" flipV="false" rot="0">
            <a:off x="3570232" y="1028700"/>
            <a:ext cx="2606006" cy="2689124"/>
          </a:xfrm>
          <a:custGeom>
            <a:avLst/>
            <a:gdLst/>
            <a:ahLst/>
            <a:cxnLst/>
            <a:rect r="r" b="b" t="t" l="l"/>
            <a:pathLst>
              <a:path h="2689124" w="2606006">
                <a:moveTo>
                  <a:pt x="0" y="0"/>
                </a:moveTo>
                <a:lnTo>
                  <a:pt x="2606006" y="0"/>
                </a:lnTo>
                <a:lnTo>
                  <a:pt x="2606006" y="2689124"/>
                </a:lnTo>
                <a:lnTo>
                  <a:pt x="0" y="2689124"/>
                </a:lnTo>
                <a:lnTo>
                  <a:pt x="0" y="0"/>
                </a:lnTo>
                <a:close/>
              </a:path>
            </a:pathLst>
          </a:custGeom>
          <a:blipFill>
            <a:blip r:embed="rId2"/>
            <a:stretch>
              <a:fillRect l="0" t="0" r="0" b="0"/>
            </a:stretch>
          </a:blipFill>
        </p:spPr>
      </p:sp>
      <p:sp>
        <p:nvSpPr>
          <p:cNvPr name="TextBox 14" id="14"/>
          <p:cNvSpPr txBox="true"/>
          <p:nvPr/>
        </p:nvSpPr>
        <p:spPr>
          <a:xfrm rot="0">
            <a:off x="3676893" y="4519653"/>
            <a:ext cx="12859687" cy="3788408"/>
          </a:xfrm>
          <a:prstGeom prst="rect">
            <a:avLst/>
          </a:prstGeom>
        </p:spPr>
        <p:txBody>
          <a:bodyPr anchor="t" rtlCol="false" tIns="0" lIns="0" bIns="0" rIns="0">
            <a:spAutoFit/>
          </a:bodyPr>
          <a:lstStyle/>
          <a:p>
            <a:pPr algn="l" marL="0" indent="0" lvl="0">
              <a:lnSpc>
                <a:spcPts val="4340"/>
              </a:lnSpc>
            </a:pPr>
            <a:r>
              <a:rPr lang="en-US" sz="3100">
                <a:solidFill>
                  <a:srgbClr val="242424"/>
                </a:solidFill>
                <a:latin typeface="TT Chocolates"/>
                <a:ea typeface="TT Chocolates"/>
                <a:cs typeface="TT Chocolates"/>
                <a:sym typeface="TT Chocolates"/>
              </a:rPr>
              <a:t>Las personas con Trastorno del Espectro Autista (TEA), especialmente en edad escolar, suelen enfrentar dificultades en la comunicación verbal, lo que afecta su aprendizaje y socialización. Actualmente, se utilizan tarjetas físicas PECS como apoyo, pero estas resultan poco prácticas y limitadas. Por ello, se plantea la necesidad de una alternativa digital que facilite una comunicación más accesible, personalizada y adecuada a los entornos educativos inclusivos.</a:t>
            </a:r>
          </a:p>
        </p:txBody>
      </p:sp>
      <p:sp>
        <p:nvSpPr>
          <p:cNvPr name="TextBox 15" id="15"/>
          <p:cNvSpPr txBox="true"/>
          <p:nvPr/>
        </p:nvSpPr>
        <p:spPr>
          <a:xfrm rot="0">
            <a:off x="3570232" y="1845471"/>
            <a:ext cx="13073008" cy="1586196"/>
          </a:xfrm>
          <a:prstGeom prst="rect">
            <a:avLst/>
          </a:prstGeom>
        </p:spPr>
        <p:txBody>
          <a:bodyPr anchor="t" rtlCol="false" tIns="0" lIns="0" bIns="0" rIns="0">
            <a:spAutoFit/>
          </a:bodyPr>
          <a:lstStyle/>
          <a:p>
            <a:pPr algn="ctr">
              <a:lnSpc>
                <a:spcPts val="11937"/>
              </a:lnSpc>
            </a:pPr>
            <a:r>
              <a:rPr lang="en-US" b="true" sz="9043" spc="804">
                <a:solidFill>
                  <a:srgbClr val="1C1B19"/>
                </a:solidFill>
                <a:latin typeface="Aliens and Cow Heavy"/>
                <a:ea typeface="Aliens and Cow Heavy"/>
                <a:cs typeface="Aliens and Cow Heavy"/>
                <a:sym typeface="Aliens and Cow Heavy"/>
              </a:rPr>
              <a:t>CONTEXTO</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FFDFD"/>
        </a:solidFill>
      </p:bgPr>
    </p:bg>
    <p:spTree>
      <p:nvGrpSpPr>
        <p:cNvPr id="1" name=""/>
        <p:cNvGrpSpPr/>
        <p:nvPr/>
      </p:nvGrpSpPr>
      <p:grpSpPr>
        <a:xfrm>
          <a:off x="0" y="0"/>
          <a:ext cx="0" cy="0"/>
          <a:chOff x="0" y="0"/>
          <a:chExt cx="0" cy="0"/>
        </a:xfrm>
      </p:grpSpPr>
      <p:grpSp>
        <p:nvGrpSpPr>
          <p:cNvPr name="Group 2" id="2"/>
          <p:cNvGrpSpPr/>
          <p:nvPr/>
        </p:nvGrpSpPr>
        <p:grpSpPr>
          <a:xfrm rot="0">
            <a:off x="1977370" y="717459"/>
            <a:ext cx="6341494" cy="3098658"/>
            <a:chOff x="0" y="0"/>
            <a:chExt cx="2120236" cy="1036016"/>
          </a:xfrm>
        </p:grpSpPr>
        <p:sp>
          <p:nvSpPr>
            <p:cNvPr name="Freeform 3" id="3"/>
            <p:cNvSpPr/>
            <p:nvPr/>
          </p:nvSpPr>
          <p:spPr>
            <a:xfrm flipH="false" flipV="false" rot="0">
              <a:off x="0" y="0"/>
              <a:ext cx="2120236" cy="1036016"/>
            </a:xfrm>
            <a:custGeom>
              <a:avLst/>
              <a:gdLst/>
              <a:ahLst/>
              <a:cxnLst/>
              <a:rect r="r" b="b" t="t" l="l"/>
              <a:pathLst>
                <a:path h="1036016" w="2120236">
                  <a:moveTo>
                    <a:pt x="0" y="0"/>
                  </a:moveTo>
                  <a:lnTo>
                    <a:pt x="2120236" y="0"/>
                  </a:lnTo>
                  <a:lnTo>
                    <a:pt x="2120236" y="1036016"/>
                  </a:lnTo>
                  <a:lnTo>
                    <a:pt x="0" y="1036016"/>
                  </a:lnTo>
                  <a:close/>
                </a:path>
              </a:pathLst>
            </a:custGeom>
            <a:solidFill>
              <a:srgbClr val="000000">
                <a:alpha val="0"/>
              </a:srgbClr>
            </a:solidFill>
            <a:ln w="152400" cap="sq">
              <a:solidFill>
                <a:srgbClr val="D7C5E4"/>
              </a:solidFill>
              <a:prstDash val="solid"/>
              <a:miter/>
            </a:ln>
          </p:spPr>
        </p:sp>
        <p:sp>
          <p:nvSpPr>
            <p:cNvPr name="TextBox 4" id="4"/>
            <p:cNvSpPr txBox="true"/>
            <p:nvPr/>
          </p:nvSpPr>
          <p:spPr>
            <a:xfrm>
              <a:off x="0" y="-47625"/>
              <a:ext cx="2120236" cy="1083641"/>
            </a:xfrm>
            <a:prstGeom prst="rect">
              <a:avLst/>
            </a:prstGeom>
          </p:spPr>
          <p:txBody>
            <a:bodyPr anchor="ctr" rtlCol="false" tIns="48876" lIns="48876" bIns="48876" rIns="48876"/>
            <a:lstStyle/>
            <a:p>
              <a:pPr algn="ctr">
                <a:lnSpc>
                  <a:spcPts val="1588"/>
                </a:lnSpc>
              </a:pPr>
            </a:p>
          </p:txBody>
        </p:sp>
      </p:grpSp>
      <p:sp>
        <p:nvSpPr>
          <p:cNvPr name="AutoShape 5" id="5"/>
          <p:cNvSpPr/>
          <p:nvPr/>
        </p:nvSpPr>
        <p:spPr>
          <a:xfrm rot="0">
            <a:off x="1215563" y="1157263"/>
            <a:ext cx="7877865" cy="2219048"/>
          </a:xfrm>
          <a:prstGeom prst="rect">
            <a:avLst/>
          </a:prstGeom>
          <a:solidFill>
            <a:srgbClr val="ECE1F4"/>
          </a:solidFill>
        </p:spPr>
      </p:sp>
      <p:grpSp>
        <p:nvGrpSpPr>
          <p:cNvPr name="Group 6" id="6"/>
          <p:cNvGrpSpPr/>
          <p:nvPr/>
        </p:nvGrpSpPr>
        <p:grpSpPr>
          <a:xfrm rot="0">
            <a:off x="11644050" y="717459"/>
            <a:ext cx="6643950" cy="8229600"/>
            <a:chOff x="0" y="0"/>
            <a:chExt cx="1029322" cy="1274980"/>
          </a:xfrm>
        </p:grpSpPr>
        <p:sp>
          <p:nvSpPr>
            <p:cNvPr name="Freeform 7" id="7"/>
            <p:cNvSpPr/>
            <p:nvPr/>
          </p:nvSpPr>
          <p:spPr>
            <a:xfrm flipH="false" flipV="false" rot="0">
              <a:off x="0" y="0"/>
              <a:ext cx="1029322" cy="1274980"/>
            </a:xfrm>
            <a:custGeom>
              <a:avLst/>
              <a:gdLst/>
              <a:ahLst/>
              <a:cxnLst/>
              <a:rect r="r" b="b" t="t" l="l"/>
              <a:pathLst>
                <a:path h="1274980" w="1029322">
                  <a:moveTo>
                    <a:pt x="0" y="0"/>
                  </a:moveTo>
                  <a:lnTo>
                    <a:pt x="1029322" y="0"/>
                  </a:lnTo>
                  <a:lnTo>
                    <a:pt x="1029322" y="1274980"/>
                  </a:lnTo>
                  <a:lnTo>
                    <a:pt x="0" y="1274980"/>
                  </a:lnTo>
                  <a:close/>
                </a:path>
              </a:pathLst>
            </a:custGeom>
            <a:blipFill>
              <a:blip r:embed="rId3"/>
              <a:stretch>
                <a:fillRect l="-11933" t="0" r="-11933" b="0"/>
              </a:stretch>
            </a:blipFill>
          </p:spPr>
        </p:sp>
      </p:grpSp>
      <p:sp>
        <p:nvSpPr>
          <p:cNvPr name="TextBox 8" id="8"/>
          <p:cNvSpPr txBox="true"/>
          <p:nvPr/>
        </p:nvSpPr>
        <p:spPr>
          <a:xfrm rot="0">
            <a:off x="1215563" y="1281139"/>
            <a:ext cx="7776723" cy="1923572"/>
          </a:xfrm>
          <a:prstGeom prst="rect">
            <a:avLst/>
          </a:prstGeom>
        </p:spPr>
        <p:txBody>
          <a:bodyPr anchor="t" rtlCol="false" tIns="0" lIns="0" bIns="0" rIns="0">
            <a:spAutoFit/>
          </a:bodyPr>
          <a:lstStyle/>
          <a:p>
            <a:pPr algn="ctr">
              <a:lnSpc>
                <a:spcPts val="14568"/>
              </a:lnSpc>
            </a:pPr>
            <a:r>
              <a:rPr lang="en-US" b="true" sz="11036" spc="-485">
                <a:solidFill>
                  <a:srgbClr val="1C1B19"/>
                </a:solidFill>
                <a:latin typeface="Aliens and Cow Heavy"/>
                <a:ea typeface="Aliens and Cow Heavy"/>
                <a:cs typeface="Aliens and Cow Heavy"/>
                <a:sym typeface="Aliens and Cow Heavy"/>
              </a:rPr>
              <a:t>PROBLEMA</a:t>
            </a:r>
          </a:p>
        </p:txBody>
      </p:sp>
      <p:sp>
        <p:nvSpPr>
          <p:cNvPr name="TextBox 9" id="9"/>
          <p:cNvSpPr txBox="true"/>
          <p:nvPr/>
        </p:nvSpPr>
        <p:spPr>
          <a:xfrm rot="0">
            <a:off x="811120" y="4311682"/>
            <a:ext cx="9299385" cy="2841905"/>
          </a:xfrm>
          <a:prstGeom prst="rect">
            <a:avLst/>
          </a:prstGeom>
        </p:spPr>
        <p:txBody>
          <a:bodyPr anchor="t" rtlCol="false" tIns="0" lIns="0" bIns="0" rIns="0">
            <a:spAutoFit/>
          </a:bodyPr>
          <a:lstStyle/>
          <a:p>
            <a:pPr algn="just">
              <a:lnSpc>
                <a:spcPts val="4534"/>
              </a:lnSpc>
            </a:pPr>
            <a:r>
              <a:rPr lang="en-US" sz="3238">
                <a:solidFill>
                  <a:srgbClr val="242424"/>
                </a:solidFill>
                <a:latin typeface="TT Chocolates"/>
                <a:ea typeface="TT Chocolates"/>
                <a:cs typeface="TT Chocolates"/>
                <a:sym typeface="TT Chocolates"/>
              </a:rPr>
              <a:t>El uso de tarjetas físicas PECS presenta limitaciones de portabilidad, personalización y atractivo para los niños con TEA, lo que dificulta su comunicación efectiva y puede generar frustración e incluso aislamiento.</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FFDFD"/>
        </a:solidFill>
      </p:bgPr>
    </p:bg>
    <p:spTree>
      <p:nvGrpSpPr>
        <p:cNvPr id="1" name=""/>
        <p:cNvGrpSpPr/>
        <p:nvPr/>
      </p:nvGrpSpPr>
      <p:grpSpPr>
        <a:xfrm>
          <a:off x="0" y="0"/>
          <a:ext cx="0" cy="0"/>
          <a:chOff x="0" y="0"/>
          <a:chExt cx="0" cy="0"/>
        </a:xfrm>
      </p:grpSpPr>
      <p:grpSp>
        <p:nvGrpSpPr>
          <p:cNvPr name="Group 2" id="2"/>
          <p:cNvGrpSpPr/>
          <p:nvPr/>
        </p:nvGrpSpPr>
        <p:grpSpPr>
          <a:xfrm rot="0">
            <a:off x="2496932" y="1506870"/>
            <a:ext cx="5923238" cy="3222072"/>
            <a:chOff x="0" y="0"/>
            <a:chExt cx="1904541" cy="1036016"/>
          </a:xfrm>
        </p:grpSpPr>
        <p:sp>
          <p:nvSpPr>
            <p:cNvPr name="Freeform 3" id="3"/>
            <p:cNvSpPr/>
            <p:nvPr/>
          </p:nvSpPr>
          <p:spPr>
            <a:xfrm flipH="false" flipV="false" rot="0">
              <a:off x="0" y="0"/>
              <a:ext cx="1904541" cy="1036016"/>
            </a:xfrm>
            <a:custGeom>
              <a:avLst/>
              <a:gdLst/>
              <a:ahLst/>
              <a:cxnLst/>
              <a:rect r="r" b="b" t="t" l="l"/>
              <a:pathLst>
                <a:path h="1036016" w="1904541">
                  <a:moveTo>
                    <a:pt x="0" y="0"/>
                  </a:moveTo>
                  <a:lnTo>
                    <a:pt x="1904541" y="0"/>
                  </a:lnTo>
                  <a:lnTo>
                    <a:pt x="1904541" y="1036016"/>
                  </a:lnTo>
                  <a:lnTo>
                    <a:pt x="0" y="1036016"/>
                  </a:lnTo>
                  <a:close/>
                </a:path>
              </a:pathLst>
            </a:custGeom>
            <a:solidFill>
              <a:srgbClr val="000000">
                <a:alpha val="0"/>
              </a:srgbClr>
            </a:solidFill>
            <a:ln w="152400" cap="sq">
              <a:solidFill>
                <a:srgbClr val="D7C5E4"/>
              </a:solidFill>
              <a:prstDash val="solid"/>
              <a:miter/>
            </a:ln>
          </p:spPr>
        </p:sp>
        <p:sp>
          <p:nvSpPr>
            <p:cNvPr name="TextBox 4" id="4"/>
            <p:cNvSpPr txBox="true"/>
            <p:nvPr/>
          </p:nvSpPr>
          <p:spPr>
            <a:xfrm>
              <a:off x="0" y="-47625"/>
              <a:ext cx="1904541" cy="1083641"/>
            </a:xfrm>
            <a:prstGeom prst="rect">
              <a:avLst/>
            </a:prstGeom>
          </p:spPr>
          <p:txBody>
            <a:bodyPr anchor="ctr" rtlCol="false" tIns="48876" lIns="48876" bIns="48876" rIns="48876"/>
            <a:lstStyle/>
            <a:p>
              <a:pPr algn="ctr">
                <a:lnSpc>
                  <a:spcPts val="1588"/>
                </a:lnSpc>
              </a:pPr>
            </a:p>
          </p:txBody>
        </p:sp>
      </p:grpSp>
      <p:sp>
        <p:nvSpPr>
          <p:cNvPr name="AutoShape 5" id="5"/>
          <p:cNvSpPr/>
          <p:nvPr/>
        </p:nvSpPr>
        <p:spPr>
          <a:xfrm rot="0">
            <a:off x="1481176" y="1964191"/>
            <a:ext cx="7744409" cy="2307429"/>
          </a:xfrm>
          <a:prstGeom prst="rect">
            <a:avLst/>
          </a:prstGeom>
          <a:solidFill>
            <a:srgbClr val="ECE1F4"/>
          </a:solidFill>
        </p:spPr>
      </p:sp>
      <p:grpSp>
        <p:nvGrpSpPr>
          <p:cNvPr name="Group 6" id="6"/>
          <p:cNvGrpSpPr/>
          <p:nvPr/>
        </p:nvGrpSpPr>
        <p:grpSpPr>
          <a:xfrm rot="0">
            <a:off x="1302592" y="5435849"/>
            <a:ext cx="3613249" cy="3635418"/>
            <a:chOff x="0" y="0"/>
            <a:chExt cx="942700" cy="948484"/>
          </a:xfrm>
        </p:grpSpPr>
        <p:sp>
          <p:nvSpPr>
            <p:cNvPr name="Freeform 7" id="7"/>
            <p:cNvSpPr/>
            <p:nvPr/>
          </p:nvSpPr>
          <p:spPr>
            <a:xfrm flipH="false" flipV="false" rot="0">
              <a:off x="0" y="0"/>
              <a:ext cx="942700" cy="948484"/>
            </a:xfrm>
            <a:custGeom>
              <a:avLst/>
              <a:gdLst/>
              <a:ahLst/>
              <a:cxnLst/>
              <a:rect r="r" b="b" t="t" l="l"/>
              <a:pathLst>
                <a:path h="948484" w="942700">
                  <a:moveTo>
                    <a:pt x="0" y="0"/>
                  </a:moveTo>
                  <a:lnTo>
                    <a:pt x="942700" y="0"/>
                  </a:lnTo>
                  <a:lnTo>
                    <a:pt x="942700" y="948484"/>
                  </a:lnTo>
                  <a:lnTo>
                    <a:pt x="0" y="948484"/>
                  </a:lnTo>
                  <a:close/>
                </a:path>
              </a:pathLst>
            </a:custGeom>
            <a:blipFill>
              <a:blip r:embed="rId2"/>
              <a:stretch>
                <a:fillRect l="-41716" t="0" r="-59510" b="0"/>
              </a:stretch>
            </a:blipFill>
          </p:spPr>
        </p:sp>
      </p:grpSp>
      <p:grpSp>
        <p:nvGrpSpPr>
          <p:cNvPr name="Group 8" id="8"/>
          <p:cNvGrpSpPr/>
          <p:nvPr/>
        </p:nvGrpSpPr>
        <p:grpSpPr>
          <a:xfrm rot="0">
            <a:off x="5325781" y="5408403"/>
            <a:ext cx="3613249" cy="3635418"/>
            <a:chOff x="0" y="0"/>
            <a:chExt cx="942700" cy="948484"/>
          </a:xfrm>
        </p:grpSpPr>
        <p:sp>
          <p:nvSpPr>
            <p:cNvPr name="Freeform 9" id="9"/>
            <p:cNvSpPr/>
            <p:nvPr/>
          </p:nvSpPr>
          <p:spPr>
            <a:xfrm flipH="false" flipV="false" rot="0">
              <a:off x="0" y="0"/>
              <a:ext cx="942700" cy="948484"/>
            </a:xfrm>
            <a:custGeom>
              <a:avLst/>
              <a:gdLst/>
              <a:ahLst/>
              <a:cxnLst/>
              <a:rect r="r" b="b" t="t" l="l"/>
              <a:pathLst>
                <a:path h="948484" w="942700">
                  <a:moveTo>
                    <a:pt x="0" y="0"/>
                  </a:moveTo>
                  <a:lnTo>
                    <a:pt x="942700" y="0"/>
                  </a:lnTo>
                  <a:lnTo>
                    <a:pt x="942700" y="948484"/>
                  </a:lnTo>
                  <a:lnTo>
                    <a:pt x="0" y="948484"/>
                  </a:lnTo>
                  <a:close/>
                </a:path>
              </a:pathLst>
            </a:custGeom>
            <a:blipFill>
              <a:blip r:embed="rId3"/>
              <a:stretch>
                <a:fillRect l="-25507" t="0" r="-25507" b="0"/>
              </a:stretch>
            </a:blipFill>
          </p:spPr>
        </p:sp>
      </p:grpSp>
      <p:sp>
        <p:nvSpPr>
          <p:cNvPr name="AutoShape 10" id="10"/>
          <p:cNvSpPr/>
          <p:nvPr/>
        </p:nvSpPr>
        <p:spPr>
          <a:xfrm rot="0">
            <a:off x="10140225" y="7070021"/>
            <a:ext cx="7644020" cy="156091"/>
          </a:xfrm>
          <a:prstGeom prst="rect">
            <a:avLst/>
          </a:prstGeom>
          <a:solidFill>
            <a:srgbClr val="ECE1F4"/>
          </a:solidFill>
        </p:spPr>
      </p:sp>
      <p:sp>
        <p:nvSpPr>
          <p:cNvPr name="TextBox 11" id="11"/>
          <p:cNvSpPr txBox="true"/>
          <p:nvPr/>
        </p:nvSpPr>
        <p:spPr>
          <a:xfrm rot="0">
            <a:off x="1586347" y="2083434"/>
            <a:ext cx="7534066" cy="2009751"/>
          </a:xfrm>
          <a:prstGeom prst="rect">
            <a:avLst/>
          </a:prstGeom>
        </p:spPr>
        <p:txBody>
          <a:bodyPr anchor="t" rtlCol="false" tIns="0" lIns="0" bIns="0" rIns="0">
            <a:spAutoFit/>
          </a:bodyPr>
          <a:lstStyle/>
          <a:p>
            <a:pPr algn="ctr">
              <a:lnSpc>
                <a:spcPts val="15148"/>
              </a:lnSpc>
            </a:pPr>
            <a:r>
              <a:rPr lang="en-US" b="true" sz="11476" spc="-504">
                <a:solidFill>
                  <a:srgbClr val="1C1B19"/>
                </a:solidFill>
                <a:latin typeface="Aliens and Cow Heavy"/>
                <a:ea typeface="Aliens and Cow Heavy"/>
                <a:cs typeface="Aliens and Cow Heavy"/>
                <a:sym typeface="Aliens and Cow Heavy"/>
              </a:rPr>
              <a:t>SOLUCIÓN</a:t>
            </a:r>
          </a:p>
        </p:txBody>
      </p:sp>
      <p:sp>
        <p:nvSpPr>
          <p:cNvPr name="TextBox 12" id="12"/>
          <p:cNvSpPr txBox="true"/>
          <p:nvPr/>
        </p:nvSpPr>
        <p:spPr>
          <a:xfrm rot="0">
            <a:off x="9888347" y="1887991"/>
            <a:ext cx="8147775" cy="4646930"/>
          </a:xfrm>
          <a:prstGeom prst="rect">
            <a:avLst/>
          </a:prstGeom>
        </p:spPr>
        <p:txBody>
          <a:bodyPr anchor="t" rtlCol="false" tIns="0" lIns="0" bIns="0" rIns="0">
            <a:spAutoFit/>
          </a:bodyPr>
          <a:lstStyle/>
          <a:p>
            <a:pPr algn="just" marL="0" indent="0" lvl="0">
              <a:lnSpc>
                <a:spcPts val="5320"/>
              </a:lnSpc>
            </a:pPr>
            <a:r>
              <a:rPr lang="en-US" sz="3800">
                <a:solidFill>
                  <a:srgbClr val="242424"/>
                </a:solidFill>
                <a:latin typeface="TT Chocolates"/>
                <a:ea typeface="TT Chocolates"/>
                <a:cs typeface="TT Chocolates"/>
                <a:sym typeface="TT Chocolates"/>
              </a:rPr>
              <a:t>Se propone desarrollar ComunicaTEA, una aplicación móvil que digitalice las tarjetas PECS, permitiendo personalizarlas con imágenes, categorías y apoyo auditivo, entregando una herramienta inclusiva y más práctica para la comunicación diaria.</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FFDFD"/>
        </a:solidFill>
      </p:bgPr>
    </p:bg>
    <p:spTree>
      <p:nvGrpSpPr>
        <p:cNvPr id="1" name=""/>
        <p:cNvGrpSpPr/>
        <p:nvPr/>
      </p:nvGrpSpPr>
      <p:grpSpPr>
        <a:xfrm>
          <a:off x="0" y="0"/>
          <a:ext cx="0" cy="0"/>
          <a:chOff x="0" y="0"/>
          <a:chExt cx="0" cy="0"/>
        </a:xfrm>
      </p:grpSpPr>
      <p:grpSp>
        <p:nvGrpSpPr>
          <p:cNvPr name="Group 2" id="2"/>
          <p:cNvGrpSpPr/>
          <p:nvPr/>
        </p:nvGrpSpPr>
        <p:grpSpPr>
          <a:xfrm rot="0">
            <a:off x="925986" y="912873"/>
            <a:ext cx="7093205" cy="1282750"/>
            <a:chOff x="0" y="0"/>
            <a:chExt cx="3357985" cy="607265"/>
          </a:xfrm>
        </p:grpSpPr>
        <p:sp>
          <p:nvSpPr>
            <p:cNvPr name="Freeform 3" id="3"/>
            <p:cNvSpPr/>
            <p:nvPr/>
          </p:nvSpPr>
          <p:spPr>
            <a:xfrm flipH="false" flipV="false" rot="0">
              <a:off x="0" y="0"/>
              <a:ext cx="3357985" cy="607265"/>
            </a:xfrm>
            <a:custGeom>
              <a:avLst/>
              <a:gdLst/>
              <a:ahLst/>
              <a:cxnLst/>
              <a:rect r="r" b="b" t="t" l="l"/>
              <a:pathLst>
                <a:path h="607265" w="3357985">
                  <a:moveTo>
                    <a:pt x="0" y="0"/>
                  </a:moveTo>
                  <a:lnTo>
                    <a:pt x="3357985" y="0"/>
                  </a:lnTo>
                  <a:lnTo>
                    <a:pt x="3357985" y="607265"/>
                  </a:lnTo>
                  <a:lnTo>
                    <a:pt x="0" y="607265"/>
                  </a:lnTo>
                  <a:close/>
                </a:path>
              </a:pathLst>
            </a:custGeom>
            <a:solidFill>
              <a:srgbClr val="000000">
                <a:alpha val="0"/>
              </a:srgbClr>
            </a:solidFill>
            <a:ln w="85725" cap="sq">
              <a:solidFill>
                <a:srgbClr val="D7C5E4"/>
              </a:solidFill>
              <a:prstDash val="solid"/>
              <a:miter/>
            </a:ln>
          </p:spPr>
        </p:sp>
        <p:sp>
          <p:nvSpPr>
            <p:cNvPr name="TextBox 4" id="4"/>
            <p:cNvSpPr txBox="true"/>
            <p:nvPr/>
          </p:nvSpPr>
          <p:spPr>
            <a:xfrm>
              <a:off x="0" y="-47625"/>
              <a:ext cx="3357985" cy="654890"/>
            </a:xfrm>
            <a:prstGeom prst="rect">
              <a:avLst/>
            </a:prstGeom>
          </p:spPr>
          <p:txBody>
            <a:bodyPr anchor="ctr" rtlCol="false" tIns="48876" lIns="48876" bIns="48876" rIns="48876"/>
            <a:lstStyle/>
            <a:p>
              <a:pPr algn="ctr">
                <a:lnSpc>
                  <a:spcPts val="1588"/>
                </a:lnSpc>
              </a:pPr>
            </a:p>
          </p:txBody>
        </p:sp>
      </p:grpSp>
      <p:sp>
        <p:nvSpPr>
          <p:cNvPr name="AutoShape 5" id="5"/>
          <p:cNvSpPr/>
          <p:nvPr/>
        </p:nvSpPr>
        <p:spPr>
          <a:xfrm rot="0">
            <a:off x="1548820" y="649747"/>
            <a:ext cx="5826031" cy="1809001"/>
          </a:xfrm>
          <a:prstGeom prst="rect">
            <a:avLst/>
          </a:prstGeom>
          <a:solidFill>
            <a:srgbClr val="ECE1F4"/>
          </a:solidFill>
        </p:spPr>
      </p:sp>
      <p:grpSp>
        <p:nvGrpSpPr>
          <p:cNvPr name="Group 6" id="6"/>
          <p:cNvGrpSpPr/>
          <p:nvPr/>
        </p:nvGrpSpPr>
        <p:grpSpPr>
          <a:xfrm rot="0">
            <a:off x="9908043" y="917514"/>
            <a:ext cx="7093205" cy="1282750"/>
            <a:chOff x="0" y="0"/>
            <a:chExt cx="3357985" cy="607265"/>
          </a:xfrm>
        </p:grpSpPr>
        <p:sp>
          <p:nvSpPr>
            <p:cNvPr name="Freeform 7" id="7"/>
            <p:cNvSpPr/>
            <p:nvPr/>
          </p:nvSpPr>
          <p:spPr>
            <a:xfrm flipH="false" flipV="false" rot="0">
              <a:off x="0" y="0"/>
              <a:ext cx="3357985" cy="607265"/>
            </a:xfrm>
            <a:custGeom>
              <a:avLst/>
              <a:gdLst/>
              <a:ahLst/>
              <a:cxnLst/>
              <a:rect r="r" b="b" t="t" l="l"/>
              <a:pathLst>
                <a:path h="607265" w="3357985">
                  <a:moveTo>
                    <a:pt x="0" y="0"/>
                  </a:moveTo>
                  <a:lnTo>
                    <a:pt x="3357985" y="0"/>
                  </a:lnTo>
                  <a:lnTo>
                    <a:pt x="3357985" y="607265"/>
                  </a:lnTo>
                  <a:lnTo>
                    <a:pt x="0" y="607265"/>
                  </a:lnTo>
                  <a:close/>
                </a:path>
              </a:pathLst>
            </a:custGeom>
            <a:solidFill>
              <a:srgbClr val="000000">
                <a:alpha val="0"/>
              </a:srgbClr>
            </a:solidFill>
            <a:ln w="85725" cap="sq">
              <a:solidFill>
                <a:srgbClr val="D7C5E4"/>
              </a:solidFill>
              <a:prstDash val="solid"/>
              <a:miter/>
            </a:ln>
          </p:spPr>
        </p:sp>
        <p:sp>
          <p:nvSpPr>
            <p:cNvPr name="TextBox 8" id="8"/>
            <p:cNvSpPr txBox="true"/>
            <p:nvPr/>
          </p:nvSpPr>
          <p:spPr>
            <a:xfrm>
              <a:off x="0" y="-47625"/>
              <a:ext cx="3357985" cy="654890"/>
            </a:xfrm>
            <a:prstGeom prst="rect">
              <a:avLst/>
            </a:prstGeom>
          </p:spPr>
          <p:txBody>
            <a:bodyPr anchor="ctr" rtlCol="false" tIns="48876" lIns="48876" bIns="48876" rIns="48876"/>
            <a:lstStyle/>
            <a:p>
              <a:pPr algn="ctr">
                <a:lnSpc>
                  <a:spcPts val="1588"/>
                </a:lnSpc>
              </a:pPr>
            </a:p>
          </p:txBody>
        </p:sp>
      </p:grpSp>
      <p:sp>
        <p:nvSpPr>
          <p:cNvPr name="AutoShape 9" id="9"/>
          <p:cNvSpPr/>
          <p:nvPr/>
        </p:nvSpPr>
        <p:spPr>
          <a:xfrm rot="0">
            <a:off x="10530877" y="654388"/>
            <a:ext cx="5826031" cy="1809001"/>
          </a:xfrm>
          <a:prstGeom prst="rect">
            <a:avLst/>
          </a:prstGeom>
          <a:solidFill>
            <a:srgbClr val="ECE1F4"/>
          </a:solidFill>
        </p:spPr>
      </p:sp>
      <p:sp>
        <p:nvSpPr>
          <p:cNvPr name="AutoShape 10" id="10"/>
          <p:cNvSpPr/>
          <p:nvPr/>
        </p:nvSpPr>
        <p:spPr>
          <a:xfrm flipH="true" flipV="true">
            <a:off x="-258053" y="8292544"/>
            <a:ext cx="14542925" cy="472"/>
          </a:xfrm>
          <a:prstGeom prst="line">
            <a:avLst/>
          </a:prstGeom>
          <a:ln cap="flat" w="47625">
            <a:solidFill>
              <a:srgbClr val="D7C5E4"/>
            </a:solidFill>
            <a:prstDash val="solid"/>
            <a:headEnd type="none" len="sm" w="sm"/>
            <a:tailEnd type="none" len="sm" w="sm"/>
          </a:ln>
        </p:spPr>
      </p:sp>
      <p:sp>
        <p:nvSpPr>
          <p:cNvPr name="AutoShape 11" id="11"/>
          <p:cNvSpPr/>
          <p:nvPr/>
        </p:nvSpPr>
        <p:spPr>
          <a:xfrm rot="0">
            <a:off x="-753153" y="9046075"/>
            <a:ext cx="20408092" cy="2127629"/>
          </a:xfrm>
          <a:prstGeom prst="rect">
            <a:avLst/>
          </a:prstGeom>
          <a:solidFill>
            <a:srgbClr val="ECE1F4"/>
          </a:solidFill>
        </p:spPr>
      </p:sp>
      <p:sp>
        <p:nvSpPr>
          <p:cNvPr name="TextBox 12" id="12"/>
          <p:cNvSpPr txBox="true"/>
          <p:nvPr/>
        </p:nvSpPr>
        <p:spPr>
          <a:xfrm rot="0">
            <a:off x="14284873" y="8196836"/>
            <a:ext cx="2716375" cy="192448"/>
          </a:xfrm>
          <a:prstGeom prst="rect">
            <a:avLst/>
          </a:prstGeom>
        </p:spPr>
        <p:txBody>
          <a:bodyPr anchor="t" rtlCol="false" tIns="0" lIns="0" bIns="0" rIns="0">
            <a:spAutoFit/>
          </a:bodyPr>
          <a:lstStyle/>
          <a:p>
            <a:pPr algn="ctr">
              <a:lnSpc>
                <a:spcPts val="1557"/>
              </a:lnSpc>
            </a:pPr>
            <a:r>
              <a:rPr lang="en-US" b="true" sz="1297" spc="84">
                <a:solidFill>
                  <a:srgbClr val="1C1B19"/>
                </a:solidFill>
                <a:latin typeface="Corporative Bold"/>
                <a:ea typeface="Corporative Bold"/>
                <a:cs typeface="Corporative Bold"/>
                <a:sym typeface="Corporative Bold"/>
              </a:rPr>
              <a:t>Duoc Uc</a:t>
            </a:r>
          </a:p>
        </p:txBody>
      </p:sp>
      <p:sp>
        <p:nvSpPr>
          <p:cNvPr name="AutoShape 13" id="13"/>
          <p:cNvSpPr/>
          <p:nvPr/>
        </p:nvSpPr>
        <p:spPr>
          <a:xfrm flipH="true" flipV="true">
            <a:off x="17001247" y="8293060"/>
            <a:ext cx="2653691" cy="0"/>
          </a:xfrm>
          <a:prstGeom prst="line">
            <a:avLst/>
          </a:prstGeom>
          <a:ln cap="flat" w="47625">
            <a:solidFill>
              <a:srgbClr val="D7C5E4"/>
            </a:solidFill>
            <a:prstDash val="solid"/>
            <a:headEnd type="none" len="sm" w="sm"/>
            <a:tailEnd type="none" len="sm" w="sm"/>
          </a:ln>
        </p:spPr>
      </p:sp>
      <p:sp>
        <p:nvSpPr>
          <p:cNvPr name="Freeform 14" id="14"/>
          <p:cNvSpPr/>
          <p:nvPr/>
        </p:nvSpPr>
        <p:spPr>
          <a:xfrm flipH="false" flipV="false" rot="0">
            <a:off x="1230428" y="4625277"/>
            <a:ext cx="4057981" cy="2286187"/>
          </a:xfrm>
          <a:custGeom>
            <a:avLst/>
            <a:gdLst/>
            <a:ahLst/>
            <a:cxnLst/>
            <a:rect r="r" b="b" t="t" l="l"/>
            <a:pathLst>
              <a:path h="2286187" w="4057981">
                <a:moveTo>
                  <a:pt x="0" y="0"/>
                </a:moveTo>
                <a:lnTo>
                  <a:pt x="4057981" y="0"/>
                </a:lnTo>
                <a:lnTo>
                  <a:pt x="4057981" y="2286186"/>
                </a:lnTo>
                <a:lnTo>
                  <a:pt x="0" y="2286186"/>
                </a:lnTo>
                <a:lnTo>
                  <a:pt x="0" y="0"/>
                </a:lnTo>
                <a:close/>
              </a:path>
            </a:pathLst>
          </a:custGeom>
          <a:blipFill>
            <a:blip r:embed="rId2"/>
            <a:stretch>
              <a:fillRect l="0" t="0" r="0" b="0"/>
            </a:stretch>
          </a:blipFill>
        </p:spPr>
      </p:sp>
      <p:sp>
        <p:nvSpPr>
          <p:cNvPr name="Freeform 15" id="15"/>
          <p:cNvSpPr/>
          <p:nvPr/>
        </p:nvSpPr>
        <p:spPr>
          <a:xfrm flipH="false" flipV="false" rot="0">
            <a:off x="5998407" y="4495483"/>
            <a:ext cx="2282131" cy="2545774"/>
          </a:xfrm>
          <a:custGeom>
            <a:avLst/>
            <a:gdLst/>
            <a:ahLst/>
            <a:cxnLst/>
            <a:rect r="r" b="b" t="t" l="l"/>
            <a:pathLst>
              <a:path h="2545774" w="2282131">
                <a:moveTo>
                  <a:pt x="0" y="0"/>
                </a:moveTo>
                <a:lnTo>
                  <a:pt x="2282131" y="0"/>
                </a:lnTo>
                <a:lnTo>
                  <a:pt x="2282131" y="2545774"/>
                </a:lnTo>
                <a:lnTo>
                  <a:pt x="0" y="2545774"/>
                </a:lnTo>
                <a:lnTo>
                  <a:pt x="0" y="0"/>
                </a:lnTo>
                <a:close/>
              </a:path>
            </a:pathLst>
          </a:custGeom>
          <a:blipFill>
            <a:blip r:embed="rId3"/>
            <a:stretch>
              <a:fillRect l="0" t="0" r="-98315" b="0"/>
            </a:stretch>
          </a:blipFill>
        </p:spPr>
      </p:sp>
      <p:sp>
        <p:nvSpPr>
          <p:cNvPr name="Freeform 16" id="16"/>
          <p:cNvSpPr/>
          <p:nvPr/>
        </p:nvSpPr>
        <p:spPr>
          <a:xfrm flipH="false" flipV="false" rot="0">
            <a:off x="7862092" y="5043722"/>
            <a:ext cx="836891" cy="941650"/>
          </a:xfrm>
          <a:custGeom>
            <a:avLst/>
            <a:gdLst/>
            <a:ahLst/>
            <a:cxnLst/>
            <a:rect r="r" b="b" t="t" l="l"/>
            <a:pathLst>
              <a:path h="941650" w="836891">
                <a:moveTo>
                  <a:pt x="0" y="0"/>
                </a:moveTo>
                <a:lnTo>
                  <a:pt x="836892" y="0"/>
                </a:lnTo>
                <a:lnTo>
                  <a:pt x="836892" y="941650"/>
                </a:lnTo>
                <a:lnTo>
                  <a:pt x="0" y="941650"/>
                </a:lnTo>
                <a:lnTo>
                  <a:pt x="0" y="0"/>
                </a:lnTo>
                <a:close/>
              </a:path>
            </a:pathLst>
          </a:custGeom>
          <a:blipFill>
            <a:blip r:embed="rId4"/>
            <a:stretch>
              <a:fillRect l="0" t="0" r="0" b="0"/>
            </a:stretch>
          </a:blipFill>
        </p:spPr>
      </p:sp>
      <p:sp>
        <p:nvSpPr>
          <p:cNvPr name="TextBox 17" id="17"/>
          <p:cNvSpPr txBox="true"/>
          <p:nvPr/>
        </p:nvSpPr>
        <p:spPr>
          <a:xfrm rot="0">
            <a:off x="1305200" y="2648005"/>
            <a:ext cx="6313272" cy="1298575"/>
          </a:xfrm>
          <a:prstGeom prst="rect">
            <a:avLst/>
          </a:prstGeom>
        </p:spPr>
        <p:txBody>
          <a:bodyPr anchor="t" rtlCol="false" tIns="0" lIns="0" bIns="0" rIns="0">
            <a:spAutoFit/>
          </a:bodyPr>
          <a:lstStyle/>
          <a:p>
            <a:pPr algn="l" marL="0" indent="0" lvl="0">
              <a:lnSpc>
                <a:spcPts val="3499"/>
              </a:lnSpc>
            </a:pPr>
            <a:r>
              <a:rPr lang="en-US" sz="2499">
                <a:solidFill>
                  <a:srgbClr val="242424"/>
                </a:solidFill>
                <a:latin typeface="TT Chocolates"/>
                <a:ea typeface="TT Chocolates"/>
                <a:cs typeface="TT Chocolates"/>
                <a:sym typeface="TT Chocolates"/>
              </a:rPr>
              <a:t>Crear una aplicación que permita y/o facilite la comunicación de personas que posean TEA, mediante el uso de tarjetas personalizadas.</a:t>
            </a:r>
          </a:p>
        </p:txBody>
      </p:sp>
      <p:sp>
        <p:nvSpPr>
          <p:cNvPr name="TextBox 18" id="18"/>
          <p:cNvSpPr txBox="true"/>
          <p:nvPr/>
        </p:nvSpPr>
        <p:spPr>
          <a:xfrm rot="0">
            <a:off x="1548820" y="250697"/>
            <a:ext cx="5826031" cy="2444933"/>
          </a:xfrm>
          <a:prstGeom prst="rect">
            <a:avLst/>
          </a:prstGeom>
        </p:spPr>
        <p:txBody>
          <a:bodyPr anchor="t" rtlCol="false" tIns="0" lIns="0" bIns="0" rIns="0">
            <a:spAutoFit/>
          </a:bodyPr>
          <a:lstStyle/>
          <a:p>
            <a:pPr algn="ctr">
              <a:lnSpc>
                <a:spcPts val="9334"/>
              </a:lnSpc>
            </a:pPr>
            <a:r>
              <a:rPr lang="en-US" b="true" sz="7071" spc="155">
                <a:solidFill>
                  <a:srgbClr val="1C1B19"/>
                </a:solidFill>
                <a:latin typeface="Aliens and Cow Heavy"/>
                <a:ea typeface="Aliens and Cow Heavy"/>
                <a:cs typeface="Aliens and Cow Heavy"/>
                <a:sym typeface="Aliens and Cow Heavy"/>
              </a:rPr>
              <a:t>OBJETIVO GENERAL</a:t>
            </a:r>
          </a:p>
        </p:txBody>
      </p:sp>
      <p:sp>
        <p:nvSpPr>
          <p:cNvPr name="TextBox 19" id="19"/>
          <p:cNvSpPr txBox="true"/>
          <p:nvPr/>
        </p:nvSpPr>
        <p:spPr>
          <a:xfrm rot="0">
            <a:off x="10541630" y="2648005"/>
            <a:ext cx="5881390" cy="3339465"/>
          </a:xfrm>
          <a:prstGeom prst="rect">
            <a:avLst/>
          </a:prstGeom>
        </p:spPr>
        <p:txBody>
          <a:bodyPr anchor="t" rtlCol="false" tIns="0" lIns="0" bIns="0" rIns="0">
            <a:spAutoFit/>
          </a:bodyPr>
          <a:lstStyle/>
          <a:p>
            <a:pPr algn="l" marL="518160" indent="-259080" lvl="1">
              <a:lnSpc>
                <a:spcPts val="3359"/>
              </a:lnSpc>
              <a:buFont typeface="Arial"/>
              <a:buChar char="•"/>
            </a:pPr>
            <a:r>
              <a:rPr lang="en-US" sz="2400">
                <a:solidFill>
                  <a:srgbClr val="242424"/>
                </a:solidFill>
                <a:latin typeface="TT Chocolates"/>
                <a:ea typeface="TT Chocolates"/>
                <a:cs typeface="TT Chocolates"/>
                <a:sym typeface="TT Chocolates"/>
              </a:rPr>
              <a:t>Diseñar una interfaz de la aplicación con accesibilidad y usabilidad.</a:t>
            </a:r>
          </a:p>
          <a:p>
            <a:pPr algn="l" marL="518160" indent="-259080" lvl="1">
              <a:lnSpc>
                <a:spcPts val="3359"/>
              </a:lnSpc>
              <a:buFont typeface="Arial"/>
              <a:buChar char="•"/>
            </a:pPr>
            <a:r>
              <a:rPr lang="en-US" sz="2400">
                <a:solidFill>
                  <a:srgbClr val="242424"/>
                </a:solidFill>
                <a:latin typeface="TT Chocolates"/>
                <a:ea typeface="TT Chocolates"/>
                <a:cs typeface="TT Chocolates"/>
                <a:sym typeface="TT Chocolates"/>
              </a:rPr>
              <a:t>Implementar una sistema de tarjetas digitales con categorías, imágenes y audio de apoyo.</a:t>
            </a:r>
          </a:p>
          <a:p>
            <a:pPr algn="l" marL="518160" indent="-259080" lvl="1">
              <a:lnSpc>
                <a:spcPts val="3359"/>
              </a:lnSpc>
              <a:buFont typeface="Arial"/>
              <a:buChar char="•"/>
            </a:pPr>
            <a:r>
              <a:rPr lang="en-US" sz="2400">
                <a:solidFill>
                  <a:srgbClr val="242424"/>
                </a:solidFill>
                <a:latin typeface="TT Chocolates"/>
                <a:ea typeface="TT Chocolates"/>
                <a:cs typeface="TT Chocolates"/>
                <a:sym typeface="TT Chocolates"/>
              </a:rPr>
              <a:t>Realizar fase de pruebas en dispositivos móviles para la validación de la app.</a:t>
            </a:r>
          </a:p>
          <a:p>
            <a:pPr algn="l" marL="0" indent="0" lvl="0">
              <a:lnSpc>
                <a:spcPts val="3359"/>
              </a:lnSpc>
            </a:pPr>
          </a:p>
        </p:txBody>
      </p:sp>
      <p:sp>
        <p:nvSpPr>
          <p:cNvPr name="TextBox 20" id="20"/>
          <p:cNvSpPr txBox="true"/>
          <p:nvPr/>
        </p:nvSpPr>
        <p:spPr>
          <a:xfrm rot="0">
            <a:off x="10541630" y="246056"/>
            <a:ext cx="5826031" cy="2444933"/>
          </a:xfrm>
          <a:prstGeom prst="rect">
            <a:avLst/>
          </a:prstGeom>
        </p:spPr>
        <p:txBody>
          <a:bodyPr anchor="t" rtlCol="false" tIns="0" lIns="0" bIns="0" rIns="0">
            <a:spAutoFit/>
          </a:bodyPr>
          <a:lstStyle/>
          <a:p>
            <a:pPr algn="ctr">
              <a:lnSpc>
                <a:spcPts val="9334"/>
              </a:lnSpc>
            </a:pPr>
            <a:r>
              <a:rPr lang="en-US" b="true" sz="7071" spc="155">
                <a:solidFill>
                  <a:srgbClr val="1C1B19"/>
                </a:solidFill>
                <a:latin typeface="Aliens and Cow Heavy"/>
                <a:ea typeface="Aliens and Cow Heavy"/>
                <a:cs typeface="Aliens and Cow Heavy"/>
                <a:sym typeface="Aliens and Cow Heavy"/>
              </a:rPr>
              <a:t>OBJETIVO ESPECIFICOS</a:t>
            </a:r>
          </a:p>
        </p:txBody>
      </p:sp>
      <p:sp>
        <p:nvSpPr>
          <p:cNvPr name="Freeform 21" id="21"/>
          <p:cNvSpPr/>
          <p:nvPr/>
        </p:nvSpPr>
        <p:spPr>
          <a:xfrm flipH="false" flipV="false" rot="-5400000">
            <a:off x="5579961" y="4991343"/>
            <a:ext cx="836891" cy="941650"/>
          </a:xfrm>
          <a:custGeom>
            <a:avLst/>
            <a:gdLst/>
            <a:ahLst/>
            <a:cxnLst/>
            <a:rect r="r" b="b" t="t" l="l"/>
            <a:pathLst>
              <a:path h="941650" w="836891">
                <a:moveTo>
                  <a:pt x="0" y="0"/>
                </a:moveTo>
                <a:lnTo>
                  <a:pt x="836892" y="0"/>
                </a:lnTo>
                <a:lnTo>
                  <a:pt x="836892" y="941650"/>
                </a:lnTo>
                <a:lnTo>
                  <a:pt x="0" y="941650"/>
                </a:lnTo>
                <a:lnTo>
                  <a:pt x="0" y="0"/>
                </a:lnTo>
                <a:close/>
              </a:path>
            </a:pathLst>
          </a:custGeom>
          <a:blipFill>
            <a:blip r:embed="rId4"/>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FFDFD"/>
        </a:solidFill>
      </p:bgPr>
    </p:bg>
    <p:spTree>
      <p:nvGrpSpPr>
        <p:cNvPr id="1" name=""/>
        <p:cNvGrpSpPr/>
        <p:nvPr/>
      </p:nvGrpSpPr>
      <p:grpSpPr>
        <a:xfrm>
          <a:off x="0" y="0"/>
          <a:ext cx="0" cy="0"/>
          <a:chOff x="0" y="0"/>
          <a:chExt cx="0" cy="0"/>
        </a:xfrm>
      </p:grpSpPr>
      <p:grpSp>
        <p:nvGrpSpPr>
          <p:cNvPr name="Group 2" id="2"/>
          <p:cNvGrpSpPr/>
          <p:nvPr/>
        </p:nvGrpSpPr>
        <p:grpSpPr>
          <a:xfrm rot="0">
            <a:off x="1371525" y="623793"/>
            <a:ext cx="6491082" cy="1545875"/>
            <a:chOff x="0" y="0"/>
            <a:chExt cx="8654776" cy="2061167"/>
          </a:xfrm>
        </p:grpSpPr>
        <p:grpSp>
          <p:nvGrpSpPr>
            <p:cNvPr name="Group 3" id="3"/>
            <p:cNvGrpSpPr/>
            <p:nvPr/>
          </p:nvGrpSpPr>
          <p:grpSpPr>
            <a:xfrm rot="0">
              <a:off x="0" y="536997"/>
              <a:ext cx="8654776" cy="1173336"/>
              <a:chOff x="0" y="0"/>
              <a:chExt cx="3072935" cy="416601"/>
            </a:xfrm>
          </p:grpSpPr>
          <p:sp>
            <p:nvSpPr>
              <p:cNvPr name="Freeform 4" id="4"/>
              <p:cNvSpPr/>
              <p:nvPr/>
            </p:nvSpPr>
            <p:spPr>
              <a:xfrm flipH="false" flipV="false" rot="0">
                <a:off x="0" y="0"/>
                <a:ext cx="3072935" cy="416601"/>
              </a:xfrm>
              <a:custGeom>
                <a:avLst/>
                <a:gdLst/>
                <a:ahLst/>
                <a:cxnLst/>
                <a:rect r="r" b="b" t="t" l="l"/>
                <a:pathLst>
                  <a:path h="416601" w="3072935">
                    <a:moveTo>
                      <a:pt x="0" y="0"/>
                    </a:moveTo>
                    <a:lnTo>
                      <a:pt x="3072935" y="0"/>
                    </a:lnTo>
                    <a:lnTo>
                      <a:pt x="3072935" y="416601"/>
                    </a:lnTo>
                    <a:lnTo>
                      <a:pt x="0" y="416601"/>
                    </a:lnTo>
                    <a:close/>
                  </a:path>
                </a:pathLst>
              </a:custGeom>
              <a:solidFill>
                <a:srgbClr val="000000">
                  <a:alpha val="0"/>
                </a:srgbClr>
              </a:solidFill>
              <a:ln w="85725" cap="sq">
                <a:solidFill>
                  <a:srgbClr val="D7C5E4"/>
                </a:solidFill>
                <a:prstDash val="solid"/>
                <a:miter/>
              </a:ln>
            </p:spPr>
          </p:sp>
          <p:sp>
            <p:nvSpPr>
              <p:cNvPr name="TextBox 5" id="5"/>
              <p:cNvSpPr txBox="true"/>
              <p:nvPr/>
            </p:nvSpPr>
            <p:spPr>
              <a:xfrm>
                <a:off x="0" y="-47625"/>
                <a:ext cx="3072935" cy="464226"/>
              </a:xfrm>
              <a:prstGeom prst="rect">
                <a:avLst/>
              </a:prstGeom>
            </p:spPr>
            <p:txBody>
              <a:bodyPr anchor="ctr" rtlCol="false" tIns="48876" lIns="48876" bIns="48876" rIns="48876"/>
              <a:lstStyle/>
              <a:p>
                <a:pPr algn="ctr">
                  <a:lnSpc>
                    <a:spcPts val="1588"/>
                  </a:lnSpc>
                </a:pPr>
              </a:p>
            </p:txBody>
          </p:sp>
        </p:grpSp>
        <p:sp>
          <p:nvSpPr>
            <p:cNvPr name="AutoShape 6" id="6"/>
            <p:cNvSpPr/>
            <p:nvPr/>
          </p:nvSpPr>
          <p:spPr>
            <a:xfrm rot="0">
              <a:off x="457704" y="0"/>
              <a:ext cx="7768041" cy="2061167"/>
            </a:xfrm>
            <a:prstGeom prst="rect">
              <a:avLst/>
            </a:prstGeom>
            <a:solidFill>
              <a:srgbClr val="ECE1F4"/>
            </a:solidFill>
          </p:spPr>
        </p:sp>
        <p:sp>
          <p:nvSpPr>
            <p:cNvPr name="TextBox 7" id="7"/>
            <p:cNvSpPr txBox="true"/>
            <p:nvPr/>
          </p:nvSpPr>
          <p:spPr>
            <a:xfrm rot="0">
              <a:off x="457704" y="413172"/>
              <a:ext cx="7768041" cy="1164461"/>
            </a:xfrm>
            <a:prstGeom prst="rect">
              <a:avLst/>
            </a:prstGeom>
          </p:spPr>
          <p:txBody>
            <a:bodyPr anchor="t" rtlCol="false" tIns="0" lIns="0" bIns="0" rIns="0">
              <a:spAutoFit/>
            </a:bodyPr>
            <a:lstStyle/>
            <a:p>
              <a:pPr algn="ctr">
                <a:lnSpc>
                  <a:spcPts val="6727"/>
                </a:lnSpc>
              </a:pPr>
              <a:r>
                <a:rPr lang="en-US" b="true" sz="5096" spc="-112">
                  <a:solidFill>
                    <a:srgbClr val="1C1B19"/>
                  </a:solidFill>
                  <a:latin typeface="Aliens and Cow Heavy"/>
                  <a:ea typeface="Aliens and Cow Heavy"/>
                  <a:cs typeface="Aliens and Cow Heavy"/>
                  <a:sym typeface="Aliens and Cow Heavy"/>
                </a:rPr>
                <a:t>METODOLOGÍA</a:t>
              </a:r>
            </a:p>
          </p:txBody>
        </p:sp>
      </p:grpSp>
      <p:grpSp>
        <p:nvGrpSpPr>
          <p:cNvPr name="Group 8" id="8"/>
          <p:cNvGrpSpPr/>
          <p:nvPr/>
        </p:nvGrpSpPr>
        <p:grpSpPr>
          <a:xfrm rot="0">
            <a:off x="9144000" y="709989"/>
            <a:ext cx="8946453" cy="8867023"/>
            <a:chOff x="0" y="0"/>
            <a:chExt cx="11928604" cy="11822697"/>
          </a:xfrm>
        </p:grpSpPr>
        <p:sp>
          <p:nvSpPr>
            <p:cNvPr name="Freeform 9" id="9"/>
            <p:cNvSpPr/>
            <p:nvPr/>
          </p:nvSpPr>
          <p:spPr>
            <a:xfrm flipH="false" flipV="false" rot="0">
              <a:off x="0" y="0"/>
              <a:ext cx="11928604" cy="11822697"/>
            </a:xfrm>
            <a:custGeom>
              <a:avLst/>
              <a:gdLst/>
              <a:ahLst/>
              <a:cxnLst/>
              <a:rect r="r" b="b" t="t" l="l"/>
              <a:pathLst>
                <a:path h="11822697" w="11928604">
                  <a:moveTo>
                    <a:pt x="0" y="0"/>
                  </a:moveTo>
                  <a:lnTo>
                    <a:pt x="11928604" y="0"/>
                  </a:lnTo>
                  <a:lnTo>
                    <a:pt x="11928604" y="11822697"/>
                  </a:lnTo>
                  <a:lnTo>
                    <a:pt x="0" y="11822697"/>
                  </a:lnTo>
                  <a:lnTo>
                    <a:pt x="0" y="0"/>
                  </a:lnTo>
                  <a:close/>
                </a:path>
              </a:pathLst>
            </a:custGeom>
            <a:blipFill>
              <a:blip r:embed="rId3"/>
              <a:stretch>
                <a:fillRect l="-4146" t="0" r="-4146" b="0"/>
              </a:stretch>
            </a:blipFill>
          </p:spPr>
        </p:sp>
        <p:sp>
          <p:nvSpPr>
            <p:cNvPr name="TextBox 10" id="10"/>
            <p:cNvSpPr txBox="true"/>
            <p:nvPr/>
          </p:nvSpPr>
          <p:spPr>
            <a:xfrm rot="0">
              <a:off x="2880877" y="4981948"/>
              <a:ext cx="5340762" cy="2150431"/>
            </a:xfrm>
            <a:prstGeom prst="rect">
              <a:avLst/>
            </a:prstGeom>
          </p:spPr>
          <p:txBody>
            <a:bodyPr anchor="t" rtlCol="false" tIns="0" lIns="0" bIns="0" rIns="0">
              <a:spAutoFit/>
            </a:bodyPr>
            <a:lstStyle/>
            <a:p>
              <a:pPr algn="ctr">
                <a:lnSpc>
                  <a:spcPts val="6331"/>
                </a:lnSpc>
              </a:pPr>
              <a:r>
                <a:rPr lang="en-US" b="true" sz="4796" spc="-105">
                  <a:solidFill>
                    <a:srgbClr val="929090"/>
                  </a:solidFill>
                  <a:latin typeface="Aliens and Cow Heavy"/>
                  <a:ea typeface="Aliens and Cow Heavy"/>
                  <a:cs typeface="Aliens and Cow Heavy"/>
                  <a:sym typeface="Aliens and Cow Heavy"/>
                </a:rPr>
                <a:t>METODOLOGIA ÁGIL</a:t>
              </a:r>
            </a:p>
          </p:txBody>
        </p:sp>
      </p:grpSp>
      <p:grpSp>
        <p:nvGrpSpPr>
          <p:cNvPr name="Group 11" id="11"/>
          <p:cNvGrpSpPr/>
          <p:nvPr/>
        </p:nvGrpSpPr>
        <p:grpSpPr>
          <a:xfrm rot="0">
            <a:off x="287962" y="2531619"/>
            <a:ext cx="8658209" cy="1490234"/>
            <a:chOff x="0" y="0"/>
            <a:chExt cx="11544278" cy="1986979"/>
          </a:xfrm>
        </p:grpSpPr>
        <p:grpSp>
          <p:nvGrpSpPr>
            <p:cNvPr name="Group 12" id="12"/>
            <p:cNvGrpSpPr/>
            <p:nvPr/>
          </p:nvGrpSpPr>
          <p:grpSpPr>
            <a:xfrm rot="0">
              <a:off x="0" y="0"/>
              <a:ext cx="11544278" cy="1986979"/>
              <a:chOff x="0" y="0"/>
              <a:chExt cx="4098872" cy="705490"/>
            </a:xfrm>
          </p:grpSpPr>
          <p:sp>
            <p:nvSpPr>
              <p:cNvPr name="Freeform 13" id="13"/>
              <p:cNvSpPr/>
              <p:nvPr/>
            </p:nvSpPr>
            <p:spPr>
              <a:xfrm flipH="false" flipV="false" rot="0">
                <a:off x="0" y="0"/>
                <a:ext cx="4098872" cy="705490"/>
              </a:xfrm>
              <a:custGeom>
                <a:avLst/>
                <a:gdLst/>
                <a:ahLst/>
                <a:cxnLst/>
                <a:rect r="r" b="b" t="t" l="l"/>
                <a:pathLst>
                  <a:path h="705490" w="4098872">
                    <a:moveTo>
                      <a:pt x="0" y="0"/>
                    </a:moveTo>
                    <a:lnTo>
                      <a:pt x="4098872" y="0"/>
                    </a:lnTo>
                    <a:lnTo>
                      <a:pt x="4098872" y="705490"/>
                    </a:lnTo>
                    <a:lnTo>
                      <a:pt x="0" y="705490"/>
                    </a:lnTo>
                    <a:close/>
                  </a:path>
                </a:pathLst>
              </a:custGeom>
              <a:solidFill>
                <a:srgbClr val="000000">
                  <a:alpha val="0"/>
                </a:srgbClr>
              </a:solidFill>
              <a:ln w="85725" cap="sq">
                <a:solidFill>
                  <a:srgbClr val="D7C5E4"/>
                </a:solidFill>
                <a:prstDash val="solid"/>
                <a:miter/>
              </a:ln>
            </p:spPr>
          </p:sp>
          <p:sp>
            <p:nvSpPr>
              <p:cNvPr name="TextBox 14" id="14"/>
              <p:cNvSpPr txBox="true"/>
              <p:nvPr/>
            </p:nvSpPr>
            <p:spPr>
              <a:xfrm>
                <a:off x="0" y="-47625"/>
                <a:ext cx="4098872" cy="753115"/>
              </a:xfrm>
              <a:prstGeom prst="rect">
                <a:avLst/>
              </a:prstGeom>
            </p:spPr>
            <p:txBody>
              <a:bodyPr anchor="ctr" rtlCol="false" tIns="48876" lIns="48876" bIns="48876" rIns="48876"/>
              <a:lstStyle/>
              <a:p>
                <a:pPr algn="ctr">
                  <a:lnSpc>
                    <a:spcPts val="1588"/>
                  </a:lnSpc>
                </a:pPr>
              </a:p>
            </p:txBody>
          </p:sp>
        </p:grpSp>
        <p:sp>
          <p:nvSpPr>
            <p:cNvPr name="TextBox 15" id="15"/>
            <p:cNvSpPr txBox="true"/>
            <p:nvPr/>
          </p:nvSpPr>
          <p:spPr>
            <a:xfrm rot="0">
              <a:off x="197829" y="256891"/>
              <a:ext cx="11148620" cy="1396997"/>
            </a:xfrm>
            <a:prstGeom prst="rect">
              <a:avLst/>
            </a:prstGeom>
          </p:spPr>
          <p:txBody>
            <a:bodyPr anchor="t" rtlCol="false" tIns="0" lIns="0" bIns="0" rIns="0">
              <a:spAutoFit/>
            </a:bodyPr>
            <a:lstStyle/>
            <a:p>
              <a:pPr algn="l">
                <a:lnSpc>
                  <a:spcPts val="4200"/>
                </a:lnSpc>
              </a:pPr>
              <a:r>
                <a:rPr lang="en-US" sz="3000">
                  <a:solidFill>
                    <a:srgbClr val="242424"/>
                  </a:solidFill>
                  <a:latin typeface="TT Chocolates"/>
                  <a:ea typeface="TT Chocolates"/>
                  <a:cs typeface="TT Chocolates"/>
                  <a:sym typeface="TT Chocolates"/>
                </a:rPr>
                <a:t>Permite trabajar de manera iterativa e incremental, entregando avances funcionales en cortos periodos.</a:t>
              </a:r>
            </a:p>
          </p:txBody>
        </p:sp>
      </p:grpSp>
      <p:grpSp>
        <p:nvGrpSpPr>
          <p:cNvPr name="Group 16" id="16"/>
          <p:cNvGrpSpPr/>
          <p:nvPr/>
        </p:nvGrpSpPr>
        <p:grpSpPr>
          <a:xfrm rot="0">
            <a:off x="287962" y="4383803"/>
            <a:ext cx="8658209" cy="1490234"/>
            <a:chOff x="0" y="0"/>
            <a:chExt cx="11544278" cy="1986979"/>
          </a:xfrm>
        </p:grpSpPr>
        <p:grpSp>
          <p:nvGrpSpPr>
            <p:cNvPr name="Group 17" id="17"/>
            <p:cNvGrpSpPr/>
            <p:nvPr/>
          </p:nvGrpSpPr>
          <p:grpSpPr>
            <a:xfrm rot="0">
              <a:off x="0" y="0"/>
              <a:ext cx="11544278" cy="1986979"/>
              <a:chOff x="0" y="0"/>
              <a:chExt cx="4098872" cy="705490"/>
            </a:xfrm>
          </p:grpSpPr>
          <p:sp>
            <p:nvSpPr>
              <p:cNvPr name="Freeform 18" id="18"/>
              <p:cNvSpPr/>
              <p:nvPr/>
            </p:nvSpPr>
            <p:spPr>
              <a:xfrm flipH="false" flipV="false" rot="0">
                <a:off x="0" y="0"/>
                <a:ext cx="4098872" cy="705490"/>
              </a:xfrm>
              <a:custGeom>
                <a:avLst/>
                <a:gdLst/>
                <a:ahLst/>
                <a:cxnLst/>
                <a:rect r="r" b="b" t="t" l="l"/>
                <a:pathLst>
                  <a:path h="705490" w="4098872">
                    <a:moveTo>
                      <a:pt x="0" y="0"/>
                    </a:moveTo>
                    <a:lnTo>
                      <a:pt x="4098872" y="0"/>
                    </a:lnTo>
                    <a:lnTo>
                      <a:pt x="4098872" y="705490"/>
                    </a:lnTo>
                    <a:lnTo>
                      <a:pt x="0" y="705490"/>
                    </a:lnTo>
                    <a:close/>
                  </a:path>
                </a:pathLst>
              </a:custGeom>
              <a:solidFill>
                <a:srgbClr val="000000">
                  <a:alpha val="0"/>
                </a:srgbClr>
              </a:solidFill>
              <a:ln w="85725" cap="sq">
                <a:solidFill>
                  <a:srgbClr val="D7C5E4"/>
                </a:solidFill>
                <a:prstDash val="solid"/>
                <a:miter/>
              </a:ln>
            </p:spPr>
          </p:sp>
          <p:sp>
            <p:nvSpPr>
              <p:cNvPr name="TextBox 19" id="19"/>
              <p:cNvSpPr txBox="true"/>
              <p:nvPr/>
            </p:nvSpPr>
            <p:spPr>
              <a:xfrm>
                <a:off x="0" y="-47625"/>
                <a:ext cx="4098872" cy="753115"/>
              </a:xfrm>
              <a:prstGeom prst="rect">
                <a:avLst/>
              </a:prstGeom>
            </p:spPr>
            <p:txBody>
              <a:bodyPr anchor="ctr" rtlCol="false" tIns="48876" lIns="48876" bIns="48876" rIns="48876"/>
              <a:lstStyle/>
              <a:p>
                <a:pPr algn="ctr">
                  <a:lnSpc>
                    <a:spcPts val="1588"/>
                  </a:lnSpc>
                </a:pPr>
              </a:p>
            </p:txBody>
          </p:sp>
        </p:grpSp>
        <p:sp>
          <p:nvSpPr>
            <p:cNvPr name="TextBox 20" id="20"/>
            <p:cNvSpPr txBox="true"/>
            <p:nvPr/>
          </p:nvSpPr>
          <p:spPr>
            <a:xfrm rot="0">
              <a:off x="197829" y="254000"/>
              <a:ext cx="11148620" cy="1396997"/>
            </a:xfrm>
            <a:prstGeom prst="rect">
              <a:avLst/>
            </a:prstGeom>
          </p:spPr>
          <p:txBody>
            <a:bodyPr anchor="t" rtlCol="false" tIns="0" lIns="0" bIns="0" rIns="0">
              <a:spAutoFit/>
            </a:bodyPr>
            <a:lstStyle/>
            <a:p>
              <a:pPr algn="l">
                <a:lnSpc>
                  <a:spcPts val="4200"/>
                </a:lnSpc>
              </a:pPr>
              <a:r>
                <a:rPr lang="en-US" sz="3000">
                  <a:solidFill>
                    <a:srgbClr val="242424"/>
                  </a:solidFill>
                  <a:latin typeface="TT Chocolates"/>
                  <a:ea typeface="TT Chocolates"/>
                  <a:cs typeface="TT Chocolates"/>
                  <a:sym typeface="TT Chocolates"/>
                </a:rPr>
                <a:t>A diferencia de metodologías tradicionales, ofrece flexibilidad para incorporar cambios y mejoras.</a:t>
              </a:r>
            </a:p>
          </p:txBody>
        </p:sp>
      </p:grpSp>
      <p:grpSp>
        <p:nvGrpSpPr>
          <p:cNvPr name="Group 21" id="21"/>
          <p:cNvGrpSpPr/>
          <p:nvPr/>
        </p:nvGrpSpPr>
        <p:grpSpPr>
          <a:xfrm rot="0">
            <a:off x="287962" y="6235987"/>
            <a:ext cx="8658209" cy="1490234"/>
            <a:chOff x="0" y="0"/>
            <a:chExt cx="11544278" cy="1986979"/>
          </a:xfrm>
        </p:grpSpPr>
        <p:grpSp>
          <p:nvGrpSpPr>
            <p:cNvPr name="Group 22" id="22"/>
            <p:cNvGrpSpPr/>
            <p:nvPr/>
          </p:nvGrpSpPr>
          <p:grpSpPr>
            <a:xfrm rot="0">
              <a:off x="0" y="0"/>
              <a:ext cx="11544278" cy="1986979"/>
              <a:chOff x="0" y="0"/>
              <a:chExt cx="4098872" cy="705490"/>
            </a:xfrm>
          </p:grpSpPr>
          <p:sp>
            <p:nvSpPr>
              <p:cNvPr name="Freeform 23" id="23"/>
              <p:cNvSpPr/>
              <p:nvPr/>
            </p:nvSpPr>
            <p:spPr>
              <a:xfrm flipH="false" flipV="false" rot="0">
                <a:off x="0" y="0"/>
                <a:ext cx="4098872" cy="705490"/>
              </a:xfrm>
              <a:custGeom>
                <a:avLst/>
                <a:gdLst/>
                <a:ahLst/>
                <a:cxnLst/>
                <a:rect r="r" b="b" t="t" l="l"/>
                <a:pathLst>
                  <a:path h="705490" w="4098872">
                    <a:moveTo>
                      <a:pt x="0" y="0"/>
                    </a:moveTo>
                    <a:lnTo>
                      <a:pt x="4098872" y="0"/>
                    </a:lnTo>
                    <a:lnTo>
                      <a:pt x="4098872" y="705490"/>
                    </a:lnTo>
                    <a:lnTo>
                      <a:pt x="0" y="705490"/>
                    </a:lnTo>
                    <a:close/>
                  </a:path>
                </a:pathLst>
              </a:custGeom>
              <a:solidFill>
                <a:srgbClr val="000000">
                  <a:alpha val="0"/>
                </a:srgbClr>
              </a:solidFill>
              <a:ln w="85725" cap="sq">
                <a:solidFill>
                  <a:srgbClr val="D7C5E4"/>
                </a:solidFill>
                <a:prstDash val="solid"/>
                <a:miter/>
              </a:ln>
            </p:spPr>
          </p:sp>
          <p:sp>
            <p:nvSpPr>
              <p:cNvPr name="TextBox 24" id="24"/>
              <p:cNvSpPr txBox="true"/>
              <p:nvPr/>
            </p:nvSpPr>
            <p:spPr>
              <a:xfrm>
                <a:off x="0" y="-47625"/>
                <a:ext cx="4098872" cy="753115"/>
              </a:xfrm>
              <a:prstGeom prst="rect">
                <a:avLst/>
              </a:prstGeom>
            </p:spPr>
            <p:txBody>
              <a:bodyPr anchor="ctr" rtlCol="false" tIns="48876" lIns="48876" bIns="48876" rIns="48876"/>
              <a:lstStyle/>
              <a:p>
                <a:pPr algn="ctr">
                  <a:lnSpc>
                    <a:spcPts val="1588"/>
                  </a:lnSpc>
                </a:pPr>
              </a:p>
            </p:txBody>
          </p:sp>
        </p:grpSp>
        <p:sp>
          <p:nvSpPr>
            <p:cNvPr name="TextBox 25" id="25"/>
            <p:cNvSpPr txBox="true"/>
            <p:nvPr/>
          </p:nvSpPr>
          <p:spPr>
            <a:xfrm rot="0">
              <a:off x="197829" y="256891"/>
              <a:ext cx="11148620" cy="1396997"/>
            </a:xfrm>
            <a:prstGeom prst="rect">
              <a:avLst/>
            </a:prstGeom>
          </p:spPr>
          <p:txBody>
            <a:bodyPr anchor="t" rtlCol="false" tIns="0" lIns="0" bIns="0" rIns="0">
              <a:spAutoFit/>
            </a:bodyPr>
            <a:lstStyle/>
            <a:p>
              <a:pPr algn="l">
                <a:lnSpc>
                  <a:spcPts val="4200"/>
                </a:lnSpc>
              </a:pPr>
              <a:r>
                <a:rPr lang="en-US" sz="3000">
                  <a:solidFill>
                    <a:srgbClr val="242424"/>
                  </a:solidFill>
                  <a:latin typeface="TT Chocolates"/>
                  <a:ea typeface="TT Chocolates"/>
                  <a:cs typeface="TT Chocolates"/>
                  <a:sym typeface="TT Chocolates"/>
                </a:rPr>
                <a:t>Los cambios se basan en retroalimentación de docentes y especialistas en educación diferencial.</a:t>
              </a:r>
            </a:p>
          </p:txBody>
        </p:sp>
      </p:grpSp>
      <p:grpSp>
        <p:nvGrpSpPr>
          <p:cNvPr name="Group 26" id="26"/>
          <p:cNvGrpSpPr/>
          <p:nvPr/>
        </p:nvGrpSpPr>
        <p:grpSpPr>
          <a:xfrm rot="0">
            <a:off x="287962" y="8086777"/>
            <a:ext cx="8658209" cy="1490234"/>
            <a:chOff x="0" y="0"/>
            <a:chExt cx="11544278" cy="1986979"/>
          </a:xfrm>
        </p:grpSpPr>
        <p:grpSp>
          <p:nvGrpSpPr>
            <p:cNvPr name="Group 27" id="27"/>
            <p:cNvGrpSpPr/>
            <p:nvPr/>
          </p:nvGrpSpPr>
          <p:grpSpPr>
            <a:xfrm rot="0">
              <a:off x="0" y="0"/>
              <a:ext cx="11544278" cy="1986979"/>
              <a:chOff x="0" y="0"/>
              <a:chExt cx="4098872" cy="705490"/>
            </a:xfrm>
          </p:grpSpPr>
          <p:sp>
            <p:nvSpPr>
              <p:cNvPr name="Freeform 28" id="28"/>
              <p:cNvSpPr/>
              <p:nvPr/>
            </p:nvSpPr>
            <p:spPr>
              <a:xfrm flipH="false" flipV="false" rot="0">
                <a:off x="0" y="0"/>
                <a:ext cx="4098872" cy="705490"/>
              </a:xfrm>
              <a:custGeom>
                <a:avLst/>
                <a:gdLst/>
                <a:ahLst/>
                <a:cxnLst/>
                <a:rect r="r" b="b" t="t" l="l"/>
                <a:pathLst>
                  <a:path h="705490" w="4098872">
                    <a:moveTo>
                      <a:pt x="0" y="0"/>
                    </a:moveTo>
                    <a:lnTo>
                      <a:pt x="4098872" y="0"/>
                    </a:lnTo>
                    <a:lnTo>
                      <a:pt x="4098872" y="705490"/>
                    </a:lnTo>
                    <a:lnTo>
                      <a:pt x="0" y="705490"/>
                    </a:lnTo>
                    <a:close/>
                  </a:path>
                </a:pathLst>
              </a:custGeom>
              <a:solidFill>
                <a:srgbClr val="000000">
                  <a:alpha val="0"/>
                </a:srgbClr>
              </a:solidFill>
              <a:ln w="85725" cap="sq">
                <a:solidFill>
                  <a:srgbClr val="D7C5E4"/>
                </a:solidFill>
                <a:prstDash val="solid"/>
                <a:miter/>
              </a:ln>
            </p:spPr>
          </p:sp>
          <p:sp>
            <p:nvSpPr>
              <p:cNvPr name="TextBox 29" id="29"/>
              <p:cNvSpPr txBox="true"/>
              <p:nvPr/>
            </p:nvSpPr>
            <p:spPr>
              <a:xfrm>
                <a:off x="0" y="-47625"/>
                <a:ext cx="4098872" cy="753115"/>
              </a:xfrm>
              <a:prstGeom prst="rect">
                <a:avLst/>
              </a:prstGeom>
            </p:spPr>
            <p:txBody>
              <a:bodyPr anchor="ctr" rtlCol="false" tIns="48876" lIns="48876" bIns="48876" rIns="48876"/>
              <a:lstStyle/>
              <a:p>
                <a:pPr algn="ctr">
                  <a:lnSpc>
                    <a:spcPts val="1588"/>
                  </a:lnSpc>
                </a:pPr>
              </a:p>
            </p:txBody>
          </p:sp>
        </p:grpSp>
        <p:sp>
          <p:nvSpPr>
            <p:cNvPr name="TextBox 30" id="30"/>
            <p:cNvSpPr txBox="true"/>
            <p:nvPr/>
          </p:nvSpPr>
          <p:spPr>
            <a:xfrm rot="0">
              <a:off x="197829" y="256891"/>
              <a:ext cx="11148620" cy="1396997"/>
            </a:xfrm>
            <a:prstGeom prst="rect">
              <a:avLst/>
            </a:prstGeom>
          </p:spPr>
          <p:txBody>
            <a:bodyPr anchor="t" rtlCol="false" tIns="0" lIns="0" bIns="0" rIns="0">
              <a:spAutoFit/>
            </a:bodyPr>
            <a:lstStyle/>
            <a:p>
              <a:pPr algn="l">
                <a:lnSpc>
                  <a:spcPts val="4200"/>
                </a:lnSpc>
              </a:pPr>
              <a:r>
                <a:rPr lang="en-US" sz="3000">
                  <a:solidFill>
                    <a:srgbClr val="242424"/>
                  </a:solidFill>
                  <a:latin typeface="TT Chocolates"/>
                  <a:ea typeface="TT Chocolates"/>
                  <a:cs typeface="TT Chocolates"/>
                  <a:sym typeface="TT Chocolates"/>
                </a:rPr>
                <a:t>Facilita la validación constante para asegurar accesibilidad y usabilidad.</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FFDFD"/>
        </a:solidFill>
      </p:bgPr>
    </p:bg>
    <p:spTree>
      <p:nvGrpSpPr>
        <p:cNvPr id="1" name=""/>
        <p:cNvGrpSpPr/>
        <p:nvPr/>
      </p:nvGrpSpPr>
      <p:grpSpPr>
        <a:xfrm>
          <a:off x="0" y="0"/>
          <a:ext cx="0" cy="0"/>
          <a:chOff x="0" y="0"/>
          <a:chExt cx="0" cy="0"/>
        </a:xfrm>
      </p:grpSpPr>
      <p:grpSp>
        <p:nvGrpSpPr>
          <p:cNvPr name="Group 2" id="2"/>
          <p:cNvGrpSpPr/>
          <p:nvPr/>
        </p:nvGrpSpPr>
        <p:grpSpPr>
          <a:xfrm rot="0">
            <a:off x="2270695" y="1420852"/>
            <a:ext cx="5923238" cy="3222072"/>
            <a:chOff x="0" y="0"/>
            <a:chExt cx="1904541" cy="1036016"/>
          </a:xfrm>
        </p:grpSpPr>
        <p:sp>
          <p:nvSpPr>
            <p:cNvPr name="Freeform 3" id="3"/>
            <p:cNvSpPr/>
            <p:nvPr/>
          </p:nvSpPr>
          <p:spPr>
            <a:xfrm flipH="false" flipV="false" rot="0">
              <a:off x="0" y="0"/>
              <a:ext cx="1904541" cy="1036016"/>
            </a:xfrm>
            <a:custGeom>
              <a:avLst/>
              <a:gdLst/>
              <a:ahLst/>
              <a:cxnLst/>
              <a:rect r="r" b="b" t="t" l="l"/>
              <a:pathLst>
                <a:path h="1036016" w="1904541">
                  <a:moveTo>
                    <a:pt x="0" y="0"/>
                  </a:moveTo>
                  <a:lnTo>
                    <a:pt x="1904541" y="0"/>
                  </a:lnTo>
                  <a:lnTo>
                    <a:pt x="1904541" y="1036016"/>
                  </a:lnTo>
                  <a:lnTo>
                    <a:pt x="0" y="1036016"/>
                  </a:lnTo>
                  <a:close/>
                </a:path>
              </a:pathLst>
            </a:custGeom>
            <a:solidFill>
              <a:srgbClr val="000000">
                <a:alpha val="0"/>
              </a:srgbClr>
            </a:solidFill>
            <a:ln w="152400" cap="sq">
              <a:solidFill>
                <a:srgbClr val="D7C5E4"/>
              </a:solidFill>
              <a:prstDash val="solid"/>
              <a:miter/>
            </a:ln>
          </p:spPr>
        </p:sp>
        <p:sp>
          <p:nvSpPr>
            <p:cNvPr name="TextBox 4" id="4"/>
            <p:cNvSpPr txBox="true"/>
            <p:nvPr/>
          </p:nvSpPr>
          <p:spPr>
            <a:xfrm>
              <a:off x="0" y="-47625"/>
              <a:ext cx="1904541" cy="1083641"/>
            </a:xfrm>
            <a:prstGeom prst="rect">
              <a:avLst/>
            </a:prstGeom>
          </p:spPr>
          <p:txBody>
            <a:bodyPr anchor="ctr" rtlCol="false" tIns="48876" lIns="48876" bIns="48876" rIns="48876"/>
            <a:lstStyle/>
            <a:p>
              <a:pPr algn="ctr">
                <a:lnSpc>
                  <a:spcPts val="1588"/>
                </a:lnSpc>
              </a:pPr>
            </a:p>
          </p:txBody>
        </p:sp>
      </p:grpSp>
      <p:sp>
        <p:nvSpPr>
          <p:cNvPr name="AutoShape 5" id="5"/>
          <p:cNvSpPr/>
          <p:nvPr/>
        </p:nvSpPr>
        <p:spPr>
          <a:xfrm rot="0">
            <a:off x="1254938" y="1878174"/>
            <a:ext cx="7744409" cy="2307429"/>
          </a:xfrm>
          <a:prstGeom prst="rect">
            <a:avLst/>
          </a:prstGeom>
          <a:solidFill>
            <a:srgbClr val="ECE1F4"/>
          </a:solidFill>
        </p:spPr>
      </p:sp>
      <p:grpSp>
        <p:nvGrpSpPr>
          <p:cNvPr name="Group 6" id="6"/>
          <p:cNvGrpSpPr/>
          <p:nvPr/>
        </p:nvGrpSpPr>
        <p:grpSpPr>
          <a:xfrm rot="0">
            <a:off x="-202715" y="5435849"/>
            <a:ext cx="19117909" cy="5162230"/>
            <a:chOff x="0" y="0"/>
            <a:chExt cx="4987882" cy="1346831"/>
          </a:xfrm>
        </p:grpSpPr>
        <p:sp>
          <p:nvSpPr>
            <p:cNvPr name="Freeform 7" id="7"/>
            <p:cNvSpPr/>
            <p:nvPr/>
          </p:nvSpPr>
          <p:spPr>
            <a:xfrm flipH="false" flipV="false" rot="0">
              <a:off x="0" y="0"/>
              <a:ext cx="4987882" cy="1346831"/>
            </a:xfrm>
            <a:custGeom>
              <a:avLst/>
              <a:gdLst/>
              <a:ahLst/>
              <a:cxnLst/>
              <a:rect r="r" b="b" t="t" l="l"/>
              <a:pathLst>
                <a:path h="1346831" w="4987882">
                  <a:moveTo>
                    <a:pt x="0" y="0"/>
                  </a:moveTo>
                  <a:lnTo>
                    <a:pt x="4987882" y="0"/>
                  </a:lnTo>
                  <a:lnTo>
                    <a:pt x="4987882" y="1346831"/>
                  </a:lnTo>
                  <a:lnTo>
                    <a:pt x="0" y="1346831"/>
                  </a:lnTo>
                  <a:close/>
                </a:path>
              </a:pathLst>
            </a:custGeom>
            <a:blipFill>
              <a:blip r:embed="rId3"/>
              <a:stretch>
                <a:fillRect l="0" t="-56473" r="0" b="-56473"/>
              </a:stretch>
            </a:blipFill>
          </p:spPr>
        </p:sp>
      </p:grpSp>
      <p:sp>
        <p:nvSpPr>
          <p:cNvPr name="TextBox 8" id="8"/>
          <p:cNvSpPr txBox="true"/>
          <p:nvPr/>
        </p:nvSpPr>
        <p:spPr>
          <a:xfrm rot="0">
            <a:off x="1360109" y="1334160"/>
            <a:ext cx="7534066" cy="3082290"/>
          </a:xfrm>
          <a:prstGeom prst="rect">
            <a:avLst/>
          </a:prstGeom>
        </p:spPr>
        <p:txBody>
          <a:bodyPr anchor="t" rtlCol="false" tIns="0" lIns="0" bIns="0" rIns="0">
            <a:spAutoFit/>
          </a:bodyPr>
          <a:lstStyle/>
          <a:p>
            <a:pPr algn="ctr">
              <a:lnSpc>
                <a:spcPts val="11880"/>
              </a:lnSpc>
            </a:pPr>
            <a:r>
              <a:rPr lang="en-US" b="true" sz="9000" spc="-396">
                <a:solidFill>
                  <a:srgbClr val="1C1B19"/>
                </a:solidFill>
                <a:latin typeface="Aliens and Cow Heavy"/>
                <a:ea typeface="Aliens and Cow Heavy"/>
                <a:cs typeface="Aliens and Cow Heavy"/>
                <a:sym typeface="Aliens and Cow Heavy"/>
              </a:rPr>
              <a:t>STACK TECNOLOGICO</a:t>
            </a:r>
          </a:p>
        </p:txBody>
      </p:sp>
      <p:sp>
        <p:nvSpPr>
          <p:cNvPr name="TextBox 9" id="9"/>
          <p:cNvSpPr txBox="true"/>
          <p:nvPr/>
        </p:nvSpPr>
        <p:spPr>
          <a:xfrm rot="0">
            <a:off x="9356240" y="1442524"/>
            <a:ext cx="8182407" cy="3733800"/>
          </a:xfrm>
          <a:prstGeom prst="rect">
            <a:avLst/>
          </a:prstGeom>
        </p:spPr>
        <p:txBody>
          <a:bodyPr anchor="t" rtlCol="false" tIns="0" lIns="0" bIns="0" rIns="0">
            <a:spAutoFit/>
          </a:bodyPr>
          <a:lstStyle/>
          <a:p>
            <a:pPr algn="l" marL="647700" indent="-323850" lvl="1">
              <a:lnSpc>
                <a:spcPts val="4200"/>
              </a:lnSpc>
              <a:buFont typeface="Arial"/>
              <a:buChar char="•"/>
            </a:pPr>
            <a:r>
              <a:rPr lang="en-US" sz="3000">
                <a:solidFill>
                  <a:srgbClr val="242424"/>
                </a:solidFill>
                <a:latin typeface="TT Chocolates"/>
                <a:ea typeface="TT Chocolates"/>
                <a:cs typeface="TT Chocolates"/>
                <a:sym typeface="TT Chocolates"/>
              </a:rPr>
              <a:t>Framework: Ionic / Angular</a:t>
            </a:r>
          </a:p>
          <a:p>
            <a:pPr algn="l" marL="647700" indent="-323850" lvl="1">
              <a:lnSpc>
                <a:spcPts val="4200"/>
              </a:lnSpc>
              <a:buFont typeface="Arial"/>
              <a:buChar char="•"/>
            </a:pPr>
            <a:r>
              <a:rPr lang="en-US" sz="3000">
                <a:solidFill>
                  <a:srgbClr val="242424"/>
                </a:solidFill>
                <a:latin typeface="TT Chocolates"/>
                <a:ea typeface="TT Chocolates"/>
                <a:cs typeface="TT Chocolates"/>
                <a:sym typeface="TT Chocolates"/>
              </a:rPr>
              <a:t>Lenguaje: JavaScript.</a:t>
            </a:r>
          </a:p>
          <a:p>
            <a:pPr algn="l" marL="647700" indent="-323850" lvl="1">
              <a:lnSpc>
                <a:spcPts val="4200"/>
              </a:lnSpc>
              <a:buFont typeface="Arial"/>
              <a:buChar char="•"/>
            </a:pPr>
            <a:r>
              <a:rPr lang="en-US" sz="3000">
                <a:solidFill>
                  <a:srgbClr val="242424"/>
                </a:solidFill>
                <a:latin typeface="TT Chocolates"/>
                <a:ea typeface="TT Chocolates"/>
                <a:cs typeface="TT Chocolates"/>
                <a:sym typeface="TT Chocolates"/>
              </a:rPr>
              <a:t>Base de datos: SQL</a:t>
            </a:r>
          </a:p>
          <a:p>
            <a:pPr algn="l" marL="647700" indent="-323850" lvl="1">
              <a:lnSpc>
                <a:spcPts val="4200"/>
              </a:lnSpc>
              <a:buFont typeface="Arial"/>
              <a:buChar char="•"/>
            </a:pPr>
            <a:r>
              <a:rPr lang="en-US" sz="3000">
                <a:solidFill>
                  <a:srgbClr val="242424"/>
                </a:solidFill>
                <a:latin typeface="TT Chocolates"/>
                <a:ea typeface="TT Chocolates"/>
                <a:cs typeface="TT Chocolates"/>
                <a:sym typeface="TT Chocolates"/>
              </a:rPr>
              <a:t>Recursos gráficos: íconos, imágenes de uso libre</a:t>
            </a:r>
          </a:p>
          <a:p>
            <a:pPr algn="l" marL="647700" indent="-323850" lvl="1">
              <a:lnSpc>
                <a:spcPts val="4200"/>
              </a:lnSpc>
              <a:buFont typeface="Arial"/>
              <a:buChar char="•"/>
            </a:pPr>
            <a:r>
              <a:rPr lang="en-US" sz="3000">
                <a:solidFill>
                  <a:srgbClr val="242424"/>
                </a:solidFill>
                <a:latin typeface="TT Chocolates"/>
                <a:ea typeface="TT Chocolates"/>
                <a:cs typeface="TT Chocolates"/>
                <a:sym typeface="TT Chocolates"/>
              </a:rPr>
              <a:t>Dispositivo móvil: pruebas en Android/iOS.</a:t>
            </a:r>
          </a:p>
          <a:p>
            <a:pPr algn="l" marL="0" indent="0" lvl="0">
              <a:lnSpc>
                <a:spcPts val="4200"/>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FFDFD"/>
        </a:solidFill>
      </p:bgPr>
    </p:bg>
    <p:spTree>
      <p:nvGrpSpPr>
        <p:cNvPr id="1" name=""/>
        <p:cNvGrpSpPr/>
        <p:nvPr/>
      </p:nvGrpSpPr>
      <p:grpSpPr>
        <a:xfrm>
          <a:off x="0" y="0"/>
          <a:ext cx="0" cy="0"/>
          <a:chOff x="0" y="0"/>
          <a:chExt cx="0" cy="0"/>
        </a:xfrm>
      </p:grpSpPr>
      <p:grpSp>
        <p:nvGrpSpPr>
          <p:cNvPr name="Group 2" id="2"/>
          <p:cNvGrpSpPr/>
          <p:nvPr/>
        </p:nvGrpSpPr>
        <p:grpSpPr>
          <a:xfrm rot="0">
            <a:off x="538159" y="598201"/>
            <a:ext cx="7093205" cy="1777351"/>
            <a:chOff x="0" y="0"/>
            <a:chExt cx="3357985" cy="841413"/>
          </a:xfrm>
        </p:grpSpPr>
        <p:sp>
          <p:nvSpPr>
            <p:cNvPr name="Freeform 3" id="3"/>
            <p:cNvSpPr/>
            <p:nvPr/>
          </p:nvSpPr>
          <p:spPr>
            <a:xfrm flipH="false" flipV="false" rot="0">
              <a:off x="0" y="0"/>
              <a:ext cx="3357985" cy="841413"/>
            </a:xfrm>
            <a:custGeom>
              <a:avLst/>
              <a:gdLst/>
              <a:ahLst/>
              <a:cxnLst/>
              <a:rect r="r" b="b" t="t" l="l"/>
              <a:pathLst>
                <a:path h="841413" w="3357985">
                  <a:moveTo>
                    <a:pt x="0" y="0"/>
                  </a:moveTo>
                  <a:lnTo>
                    <a:pt x="3357985" y="0"/>
                  </a:lnTo>
                  <a:lnTo>
                    <a:pt x="3357985" y="841413"/>
                  </a:lnTo>
                  <a:lnTo>
                    <a:pt x="0" y="841413"/>
                  </a:lnTo>
                  <a:close/>
                </a:path>
              </a:pathLst>
            </a:custGeom>
            <a:solidFill>
              <a:srgbClr val="000000">
                <a:alpha val="0"/>
              </a:srgbClr>
            </a:solidFill>
            <a:ln w="85725" cap="sq">
              <a:solidFill>
                <a:srgbClr val="D7C5E4"/>
              </a:solidFill>
              <a:prstDash val="solid"/>
              <a:miter/>
            </a:ln>
          </p:spPr>
        </p:sp>
        <p:sp>
          <p:nvSpPr>
            <p:cNvPr name="TextBox 4" id="4"/>
            <p:cNvSpPr txBox="true"/>
            <p:nvPr/>
          </p:nvSpPr>
          <p:spPr>
            <a:xfrm>
              <a:off x="0" y="-47625"/>
              <a:ext cx="3357985" cy="889038"/>
            </a:xfrm>
            <a:prstGeom prst="rect">
              <a:avLst/>
            </a:prstGeom>
          </p:spPr>
          <p:txBody>
            <a:bodyPr anchor="ctr" rtlCol="false" tIns="48876" lIns="48876" bIns="48876" rIns="48876"/>
            <a:lstStyle/>
            <a:p>
              <a:pPr algn="ctr">
                <a:lnSpc>
                  <a:spcPts val="1588"/>
                </a:lnSpc>
              </a:pPr>
            </a:p>
          </p:txBody>
        </p:sp>
      </p:grpSp>
      <p:grpSp>
        <p:nvGrpSpPr>
          <p:cNvPr name="Group 5" id="5"/>
          <p:cNvGrpSpPr/>
          <p:nvPr/>
        </p:nvGrpSpPr>
        <p:grpSpPr>
          <a:xfrm rot="0">
            <a:off x="385759" y="445801"/>
            <a:ext cx="7093205" cy="1777351"/>
            <a:chOff x="0" y="0"/>
            <a:chExt cx="3357985" cy="841413"/>
          </a:xfrm>
        </p:grpSpPr>
        <p:sp>
          <p:nvSpPr>
            <p:cNvPr name="Freeform 6" id="6"/>
            <p:cNvSpPr/>
            <p:nvPr/>
          </p:nvSpPr>
          <p:spPr>
            <a:xfrm flipH="false" flipV="false" rot="0">
              <a:off x="0" y="0"/>
              <a:ext cx="3357985" cy="841413"/>
            </a:xfrm>
            <a:custGeom>
              <a:avLst/>
              <a:gdLst/>
              <a:ahLst/>
              <a:cxnLst/>
              <a:rect r="r" b="b" t="t" l="l"/>
              <a:pathLst>
                <a:path h="841413" w="3357985">
                  <a:moveTo>
                    <a:pt x="0" y="0"/>
                  </a:moveTo>
                  <a:lnTo>
                    <a:pt x="3357985" y="0"/>
                  </a:lnTo>
                  <a:lnTo>
                    <a:pt x="3357985" y="841413"/>
                  </a:lnTo>
                  <a:lnTo>
                    <a:pt x="0" y="841413"/>
                  </a:lnTo>
                  <a:close/>
                </a:path>
              </a:pathLst>
            </a:custGeom>
            <a:solidFill>
              <a:srgbClr val="000000">
                <a:alpha val="0"/>
              </a:srgbClr>
            </a:solidFill>
            <a:ln w="85725" cap="sq">
              <a:solidFill>
                <a:srgbClr val="D7C5E4"/>
              </a:solidFill>
              <a:prstDash val="solid"/>
              <a:miter/>
            </a:ln>
          </p:spPr>
        </p:sp>
        <p:sp>
          <p:nvSpPr>
            <p:cNvPr name="TextBox 7" id="7"/>
            <p:cNvSpPr txBox="true"/>
            <p:nvPr/>
          </p:nvSpPr>
          <p:spPr>
            <a:xfrm>
              <a:off x="0" y="-47625"/>
              <a:ext cx="3357985" cy="889038"/>
            </a:xfrm>
            <a:prstGeom prst="rect">
              <a:avLst/>
            </a:prstGeom>
          </p:spPr>
          <p:txBody>
            <a:bodyPr anchor="ctr" rtlCol="false" tIns="48876" lIns="48876" bIns="48876" rIns="48876"/>
            <a:lstStyle/>
            <a:p>
              <a:pPr algn="ctr">
                <a:lnSpc>
                  <a:spcPts val="1588"/>
                </a:lnSpc>
              </a:pPr>
            </a:p>
          </p:txBody>
        </p:sp>
      </p:grpSp>
      <p:sp>
        <p:nvSpPr>
          <p:cNvPr name="AutoShape 8" id="8"/>
          <p:cNvSpPr/>
          <p:nvPr/>
        </p:nvSpPr>
        <p:spPr>
          <a:xfrm rot="0">
            <a:off x="1008594" y="182675"/>
            <a:ext cx="5826031" cy="2451359"/>
          </a:xfrm>
          <a:prstGeom prst="rect">
            <a:avLst/>
          </a:prstGeom>
          <a:solidFill>
            <a:srgbClr val="ECE1F4"/>
          </a:solidFill>
        </p:spPr>
      </p:sp>
      <p:sp>
        <p:nvSpPr>
          <p:cNvPr name="AutoShape 9" id="9"/>
          <p:cNvSpPr/>
          <p:nvPr/>
        </p:nvSpPr>
        <p:spPr>
          <a:xfrm rot="0">
            <a:off x="-753153" y="9046075"/>
            <a:ext cx="20408092" cy="2127629"/>
          </a:xfrm>
          <a:prstGeom prst="rect">
            <a:avLst/>
          </a:prstGeom>
          <a:solidFill>
            <a:srgbClr val="ECE1F4"/>
          </a:solidFill>
        </p:spPr>
      </p:sp>
      <p:sp>
        <p:nvSpPr>
          <p:cNvPr name="Freeform 10" id="10"/>
          <p:cNvSpPr/>
          <p:nvPr/>
        </p:nvSpPr>
        <p:spPr>
          <a:xfrm flipH="false" flipV="false" rot="0">
            <a:off x="11678796" y="1507514"/>
            <a:ext cx="6609204" cy="6609204"/>
          </a:xfrm>
          <a:custGeom>
            <a:avLst/>
            <a:gdLst/>
            <a:ahLst/>
            <a:cxnLst/>
            <a:rect r="r" b="b" t="t" l="l"/>
            <a:pathLst>
              <a:path h="6609204" w="6609204">
                <a:moveTo>
                  <a:pt x="0" y="0"/>
                </a:moveTo>
                <a:lnTo>
                  <a:pt x="6609204" y="0"/>
                </a:lnTo>
                <a:lnTo>
                  <a:pt x="6609204" y="6609204"/>
                </a:lnTo>
                <a:lnTo>
                  <a:pt x="0" y="6609204"/>
                </a:lnTo>
                <a:lnTo>
                  <a:pt x="0" y="0"/>
                </a:lnTo>
                <a:close/>
              </a:path>
            </a:pathLst>
          </a:custGeom>
          <a:blipFill>
            <a:blip r:embed="rId2"/>
            <a:stretch>
              <a:fillRect l="0" t="0" r="0" b="0"/>
            </a:stretch>
          </a:blipFill>
        </p:spPr>
      </p:sp>
      <p:grpSp>
        <p:nvGrpSpPr>
          <p:cNvPr name="Group 11" id="11"/>
          <p:cNvGrpSpPr/>
          <p:nvPr/>
        </p:nvGrpSpPr>
        <p:grpSpPr>
          <a:xfrm rot="0">
            <a:off x="212658" y="3407199"/>
            <a:ext cx="5951209" cy="2101201"/>
            <a:chOff x="0" y="0"/>
            <a:chExt cx="2817354" cy="994727"/>
          </a:xfrm>
        </p:grpSpPr>
        <p:sp>
          <p:nvSpPr>
            <p:cNvPr name="Freeform 12" id="12"/>
            <p:cNvSpPr/>
            <p:nvPr/>
          </p:nvSpPr>
          <p:spPr>
            <a:xfrm flipH="false" flipV="false" rot="0">
              <a:off x="0" y="0"/>
              <a:ext cx="2817354" cy="994727"/>
            </a:xfrm>
            <a:custGeom>
              <a:avLst/>
              <a:gdLst/>
              <a:ahLst/>
              <a:cxnLst/>
              <a:rect r="r" b="b" t="t" l="l"/>
              <a:pathLst>
                <a:path h="994727" w="2817354">
                  <a:moveTo>
                    <a:pt x="0" y="0"/>
                  </a:moveTo>
                  <a:lnTo>
                    <a:pt x="2817354" y="0"/>
                  </a:lnTo>
                  <a:lnTo>
                    <a:pt x="2817354" y="994727"/>
                  </a:lnTo>
                  <a:lnTo>
                    <a:pt x="0" y="994727"/>
                  </a:lnTo>
                  <a:close/>
                </a:path>
              </a:pathLst>
            </a:custGeom>
            <a:solidFill>
              <a:srgbClr val="000000">
                <a:alpha val="0"/>
              </a:srgbClr>
            </a:solidFill>
            <a:ln w="85725" cap="sq">
              <a:solidFill>
                <a:srgbClr val="D7C5E4"/>
              </a:solidFill>
              <a:prstDash val="solid"/>
              <a:miter/>
            </a:ln>
          </p:spPr>
        </p:sp>
        <p:sp>
          <p:nvSpPr>
            <p:cNvPr name="TextBox 13" id="13"/>
            <p:cNvSpPr txBox="true"/>
            <p:nvPr/>
          </p:nvSpPr>
          <p:spPr>
            <a:xfrm>
              <a:off x="0" y="-47625"/>
              <a:ext cx="2817354" cy="1042352"/>
            </a:xfrm>
            <a:prstGeom prst="rect">
              <a:avLst/>
            </a:prstGeom>
          </p:spPr>
          <p:txBody>
            <a:bodyPr anchor="ctr" rtlCol="false" tIns="48876" lIns="48876" bIns="48876" rIns="48876"/>
            <a:lstStyle/>
            <a:p>
              <a:pPr algn="ctr">
                <a:lnSpc>
                  <a:spcPts val="1588"/>
                </a:lnSpc>
              </a:pPr>
            </a:p>
          </p:txBody>
        </p:sp>
      </p:grpSp>
      <p:sp>
        <p:nvSpPr>
          <p:cNvPr name="TextBox 14" id="14"/>
          <p:cNvSpPr txBox="true"/>
          <p:nvPr/>
        </p:nvSpPr>
        <p:spPr>
          <a:xfrm rot="0">
            <a:off x="435216" y="3579958"/>
            <a:ext cx="5421556" cy="1700524"/>
          </a:xfrm>
          <a:prstGeom prst="rect">
            <a:avLst/>
          </a:prstGeom>
        </p:spPr>
        <p:txBody>
          <a:bodyPr anchor="t" rtlCol="false" tIns="0" lIns="0" bIns="0" rIns="0">
            <a:spAutoFit/>
          </a:bodyPr>
          <a:lstStyle/>
          <a:p>
            <a:pPr algn="just" marL="0" indent="0" lvl="0">
              <a:lnSpc>
                <a:spcPts val="3395"/>
              </a:lnSpc>
            </a:pPr>
            <a:r>
              <a:rPr lang="en-US" sz="2425">
                <a:solidFill>
                  <a:srgbClr val="242424"/>
                </a:solidFill>
                <a:latin typeface="TT Chocolates"/>
                <a:ea typeface="TT Chocolates"/>
                <a:cs typeface="TT Chocolates"/>
                <a:sym typeface="TT Chocolates"/>
              </a:rPr>
              <a:t>Para el desarrollo del proyecto, hemos realizado un plan de trabajo, en donde hemos definido diferentes aspectos del proyecto de forma preliminar</a:t>
            </a:r>
          </a:p>
        </p:txBody>
      </p:sp>
      <p:sp>
        <p:nvSpPr>
          <p:cNvPr name="TextBox 15" id="15"/>
          <p:cNvSpPr txBox="true"/>
          <p:nvPr/>
        </p:nvSpPr>
        <p:spPr>
          <a:xfrm rot="0">
            <a:off x="1019346" y="334207"/>
            <a:ext cx="5826031" cy="2110195"/>
          </a:xfrm>
          <a:prstGeom prst="rect">
            <a:avLst/>
          </a:prstGeom>
        </p:spPr>
        <p:txBody>
          <a:bodyPr anchor="t" rtlCol="false" tIns="0" lIns="0" bIns="0" rIns="0">
            <a:spAutoFit/>
          </a:bodyPr>
          <a:lstStyle/>
          <a:p>
            <a:pPr algn="ctr">
              <a:lnSpc>
                <a:spcPts val="7919"/>
              </a:lnSpc>
            </a:pPr>
            <a:r>
              <a:rPr lang="en-US" b="true" sz="7071" spc="155">
                <a:solidFill>
                  <a:srgbClr val="1C1B19"/>
                </a:solidFill>
                <a:latin typeface="Aliens and Cow Bold"/>
                <a:ea typeface="Aliens and Cow Bold"/>
                <a:cs typeface="Aliens and Cow Bold"/>
                <a:sym typeface="Aliens and Cow Bold"/>
              </a:rPr>
              <a:t>PLAN DE TRABAJO</a:t>
            </a:r>
          </a:p>
        </p:txBody>
      </p:sp>
      <p:grpSp>
        <p:nvGrpSpPr>
          <p:cNvPr name="Group 16" id="16"/>
          <p:cNvGrpSpPr/>
          <p:nvPr/>
        </p:nvGrpSpPr>
        <p:grpSpPr>
          <a:xfrm rot="0">
            <a:off x="212658" y="5813200"/>
            <a:ext cx="5951209" cy="2459710"/>
            <a:chOff x="0" y="0"/>
            <a:chExt cx="2817354" cy="1164448"/>
          </a:xfrm>
        </p:grpSpPr>
        <p:sp>
          <p:nvSpPr>
            <p:cNvPr name="Freeform 17" id="17"/>
            <p:cNvSpPr/>
            <p:nvPr/>
          </p:nvSpPr>
          <p:spPr>
            <a:xfrm flipH="false" flipV="false" rot="0">
              <a:off x="0" y="0"/>
              <a:ext cx="2817354" cy="1164448"/>
            </a:xfrm>
            <a:custGeom>
              <a:avLst/>
              <a:gdLst/>
              <a:ahLst/>
              <a:cxnLst/>
              <a:rect r="r" b="b" t="t" l="l"/>
              <a:pathLst>
                <a:path h="1164448" w="2817354">
                  <a:moveTo>
                    <a:pt x="0" y="0"/>
                  </a:moveTo>
                  <a:lnTo>
                    <a:pt x="2817354" y="0"/>
                  </a:lnTo>
                  <a:lnTo>
                    <a:pt x="2817354" y="1164448"/>
                  </a:lnTo>
                  <a:lnTo>
                    <a:pt x="0" y="1164448"/>
                  </a:lnTo>
                  <a:close/>
                </a:path>
              </a:pathLst>
            </a:custGeom>
            <a:solidFill>
              <a:srgbClr val="000000">
                <a:alpha val="0"/>
              </a:srgbClr>
            </a:solidFill>
            <a:ln w="85725" cap="sq">
              <a:solidFill>
                <a:srgbClr val="D7C5E4"/>
              </a:solidFill>
              <a:prstDash val="solid"/>
              <a:miter/>
            </a:ln>
          </p:spPr>
        </p:sp>
        <p:sp>
          <p:nvSpPr>
            <p:cNvPr name="TextBox 18" id="18"/>
            <p:cNvSpPr txBox="true"/>
            <p:nvPr/>
          </p:nvSpPr>
          <p:spPr>
            <a:xfrm>
              <a:off x="0" y="-47625"/>
              <a:ext cx="2817354" cy="1212073"/>
            </a:xfrm>
            <a:prstGeom prst="rect">
              <a:avLst/>
            </a:prstGeom>
          </p:spPr>
          <p:txBody>
            <a:bodyPr anchor="ctr" rtlCol="false" tIns="48876" lIns="48876" bIns="48876" rIns="48876"/>
            <a:lstStyle/>
            <a:p>
              <a:pPr algn="ctr">
                <a:lnSpc>
                  <a:spcPts val="1588"/>
                </a:lnSpc>
              </a:pPr>
            </a:p>
          </p:txBody>
        </p:sp>
      </p:grpSp>
      <p:sp>
        <p:nvSpPr>
          <p:cNvPr name="TextBox 19" id="19"/>
          <p:cNvSpPr txBox="true"/>
          <p:nvPr/>
        </p:nvSpPr>
        <p:spPr>
          <a:xfrm rot="0">
            <a:off x="477485" y="5943547"/>
            <a:ext cx="5421556" cy="2129149"/>
          </a:xfrm>
          <a:prstGeom prst="rect">
            <a:avLst/>
          </a:prstGeom>
        </p:spPr>
        <p:txBody>
          <a:bodyPr anchor="t" rtlCol="false" tIns="0" lIns="0" bIns="0" rIns="0">
            <a:spAutoFit/>
          </a:bodyPr>
          <a:lstStyle/>
          <a:p>
            <a:pPr algn="just" marL="0" indent="0" lvl="0">
              <a:lnSpc>
                <a:spcPts val="3395"/>
              </a:lnSpc>
            </a:pPr>
            <a:r>
              <a:rPr lang="en-US" sz="2425">
                <a:solidFill>
                  <a:srgbClr val="242424"/>
                </a:solidFill>
                <a:latin typeface="TT Chocolates"/>
                <a:ea typeface="TT Chocolates"/>
                <a:cs typeface="TT Chocolates"/>
                <a:sym typeface="TT Chocolates"/>
              </a:rPr>
              <a:t>El proyecto poseerá 6 tareas mayores que incorporan diferentes tareas mas pequeñas, que cubren áreas de: desarrollo, documentación, visualización, entre otros.</a:t>
            </a:r>
          </a:p>
        </p:txBody>
      </p:sp>
      <p:grpSp>
        <p:nvGrpSpPr>
          <p:cNvPr name="Group 20" id="20"/>
          <p:cNvGrpSpPr/>
          <p:nvPr/>
        </p:nvGrpSpPr>
        <p:grpSpPr>
          <a:xfrm rot="0">
            <a:off x="6317766" y="3407199"/>
            <a:ext cx="5652468" cy="2101201"/>
            <a:chOff x="0" y="0"/>
            <a:chExt cx="2675928" cy="994727"/>
          </a:xfrm>
        </p:grpSpPr>
        <p:sp>
          <p:nvSpPr>
            <p:cNvPr name="Freeform 21" id="21"/>
            <p:cNvSpPr/>
            <p:nvPr/>
          </p:nvSpPr>
          <p:spPr>
            <a:xfrm flipH="false" flipV="false" rot="0">
              <a:off x="0" y="0"/>
              <a:ext cx="2675928" cy="994727"/>
            </a:xfrm>
            <a:custGeom>
              <a:avLst/>
              <a:gdLst/>
              <a:ahLst/>
              <a:cxnLst/>
              <a:rect r="r" b="b" t="t" l="l"/>
              <a:pathLst>
                <a:path h="994727" w="2675928">
                  <a:moveTo>
                    <a:pt x="0" y="0"/>
                  </a:moveTo>
                  <a:lnTo>
                    <a:pt x="2675928" y="0"/>
                  </a:lnTo>
                  <a:lnTo>
                    <a:pt x="2675928" y="994727"/>
                  </a:lnTo>
                  <a:lnTo>
                    <a:pt x="0" y="994727"/>
                  </a:lnTo>
                  <a:close/>
                </a:path>
              </a:pathLst>
            </a:custGeom>
            <a:solidFill>
              <a:srgbClr val="000000">
                <a:alpha val="0"/>
              </a:srgbClr>
            </a:solidFill>
            <a:ln w="85725" cap="sq">
              <a:solidFill>
                <a:srgbClr val="D7C5E4"/>
              </a:solidFill>
              <a:prstDash val="solid"/>
              <a:miter/>
            </a:ln>
          </p:spPr>
        </p:sp>
        <p:sp>
          <p:nvSpPr>
            <p:cNvPr name="TextBox 22" id="22"/>
            <p:cNvSpPr txBox="true"/>
            <p:nvPr/>
          </p:nvSpPr>
          <p:spPr>
            <a:xfrm>
              <a:off x="0" y="-47625"/>
              <a:ext cx="2675928" cy="1042352"/>
            </a:xfrm>
            <a:prstGeom prst="rect">
              <a:avLst/>
            </a:prstGeom>
          </p:spPr>
          <p:txBody>
            <a:bodyPr anchor="ctr" rtlCol="false" tIns="48876" lIns="48876" bIns="48876" rIns="48876"/>
            <a:lstStyle/>
            <a:p>
              <a:pPr algn="ctr">
                <a:lnSpc>
                  <a:spcPts val="1588"/>
                </a:lnSpc>
              </a:pPr>
            </a:p>
          </p:txBody>
        </p:sp>
      </p:grpSp>
      <p:sp>
        <p:nvSpPr>
          <p:cNvPr name="TextBox 23" id="23"/>
          <p:cNvSpPr txBox="true"/>
          <p:nvPr/>
        </p:nvSpPr>
        <p:spPr>
          <a:xfrm rot="0">
            <a:off x="6566255" y="3798038"/>
            <a:ext cx="5108363" cy="1271899"/>
          </a:xfrm>
          <a:prstGeom prst="rect">
            <a:avLst/>
          </a:prstGeom>
        </p:spPr>
        <p:txBody>
          <a:bodyPr anchor="t" rtlCol="false" tIns="0" lIns="0" bIns="0" rIns="0">
            <a:spAutoFit/>
          </a:bodyPr>
          <a:lstStyle/>
          <a:p>
            <a:pPr algn="just" marL="0" indent="0" lvl="0">
              <a:lnSpc>
                <a:spcPts val="3395"/>
              </a:lnSpc>
            </a:pPr>
            <a:r>
              <a:rPr lang="en-US" sz="2425">
                <a:solidFill>
                  <a:srgbClr val="242424"/>
                </a:solidFill>
                <a:latin typeface="TT Chocolates"/>
                <a:ea typeface="TT Chocolates"/>
                <a:cs typeface="TT Chocolates"/>
                <a:sym typeface="TT Chocolates"/>
              </a:rPr>
              <a:t>El plan de trabajo planteado posee una duración estimada de 12 semanas aproximadamente</a:t>
            </a:r>
          </a:p>
        </p:txBody>
      </p:sp>
      <p:grpSp>
        <p:nvGrpSpPr>
          <p:cNvPr name="Group 24" id="24"/>
          <p:cNvGrpSpPr/>
          <p:nvPr/>
        </p:nvGrpSpPr>
        <p:grpSpPr>
          <a:xfrm rot="0">
            <a:off x="6361818" y="5790957"/>
            <a:ext cx="5608416" cy="2481953"/>
            <a:chOff x="0" y="0"/>
            <a:chExt cx="2655073" cy="1174978"/>
          </a:xfrm>
        </p:grpSpPr>
        <p:sp>
          <p:nvSpPr>
            <p:cNvPr name="Freeform 25" id="25"/>
            <p:cNvSpPr/>
            <p:nvPr/>
          </p:nvSpPr>
          <p:spPr>
            <a:xfrm flipH="false" flipV="false" rot="0">
              <a:off x="0" y="0"/>
              <a:ext cx="2655073" cy="1174978"/>
            </a:xfrm>
            <a:custGeom>
              <a:avLst/>
              <a:gdLst/>
              <a:ahLst/>
              <a:cxnLst/>
              <a:rect r="r" b="b" t="t" l="l"/>
              <a:pathLst>
                <a:path h="1174978" w="2655073">
                  <a:moveTo>
                    <a:pt x="0" y="0"/>
                  </a:moveTo>
                  <a:lnTo>
                    <a:pt x="2655073" y="0"/>
                  </a:lnTo>
                  <a:lnTo>
                    <a:pt x="2655073" y="1174978"/>
                  </a:lnTo>
                  <a:lnTo>
                    <a:pt x="0" y="1174978"/>
                  </a:lnTo>
                  <a:close/>
                </a:path>
              </a:pathLst>
            </a:custGeom>
            <a:solidFill>
              <a:srgbClr val="000000">
                <a:alpha val="0"/>
              </a:srgbClr>
            </a:solidFill>
            <a:ln w="85725" cap="sq">
              <a:solidFill>
                <a:srgbClr val="D7C5E4"/>
              </a:solidFill>
              <a:prstDash val="solid"/>
              <a:miter/>
            </a:ln>
          </p:spPr>
        </p:sp>
        <p:sp>
          <p:nvSpPr>
            <p:cNvPr name="TextBox 26" id="26"/>
            <p:cNvSpPr txBox="true"/>
            <p:nvPr/>
          </p:nvSpPr>
          <p:spPr>
            <a:xfrm>
              <a:off x="0" y="-47625"/>
              <a:ext cx="2655073" cy="1222603"/>
            </a:xfrm>
            <a:prstGeom prst="rect">
              <a:avLst/>
            </a:prstGeom>
          </p:spPr>
          <p:txBody>
            <a:bodyPr anchor="ctr" rtlCol="false" tIns="48876" lIns="48876" bIns="48876" rIns="48876"/>
            <a:lstStyle/>
            <a:p>
              <a:pPr algn="ctr">
                <a:lnSpc>
                  <a:spcPts val="1588"/>
                </a:lnSpc>
              </a:pPr>
            </a:p>
          </p:txBody>
        </p:sp>
      </p:grpSp>
      <p:sp>
        <p:nvSpPr>
          <p:cNvPr name="TextBox 27" id="27"/>
          <p:cNvSpPr txBox="true"/>
          <p:nvPr/>
        </p:nvSpPr>
        <p:spPr>
          <a:xfrm rot="0">
            <a:off x="6655897" y="5943547"/>
            <a:ext cx="5018721" cy="2129149"/>
          </a:xfrm>
          <a:prstGeom prst="rect">
            <a:avLst/>
          </a:prstGeom>
        </p:spPr>
        <p:txBody>
          <a:bodyPr anchor="t" rtlCol="false" tIns="0" lIns="0" bIns="0" rIns="0">
            <a:spAutoFit/>
          </a:bodyPr>
          <a:lstStyle/>
          <a:p>
            <a:pPr algn="just" marL="0" indent="0" lvl="0">
              <a:lnSpc>
                <a:spcPts val="3395"/>
              </a:lnSpc>
            </a:pPr>
            <a:r>
              <a:rPr lang="en-US" sz="2425">
                <a:solidFill>
                  <a:srgbClr val="242424"/>
                </a:solidFill>
                <a:latin typeface="TT Chocolates"/>
                <a:ea typeface="TT Chocolates"/>
                <a:cs typeface="TT Chocolates"/>
                <a:sym typeface="TT Chocolates"/>
              </a:rPr>
              <a:t>Los recursos estimados son: PC, conexión  a internet, programas de programación (Visual Studio Code), dispositivos móviles y guías psicológicas (PECs)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FFDFD"/>
        </a:solidFill>
      </p:bgPr>
    </p:bg>
    <p:spTree>
      <p:nvGrpSpPr>
        <p:cNvPr id="1" name=""/>
        <p:cNvGrpSpPr/>
        <p:nvPr/>
      </p:nvGrpSpPr>
      <p:grpSpPr>
        <a:xfrm>
          <a:off x="0" y="0"/>
          <a:ext cx="0" cy="0"/>
          <a:chOff x="0" y="0"/>
          <a:chExt cx="0" cy="0"/>
        </a:xfrm>
      </p:grpSpPr>
      <p:grpSp>
        <p:nvGrpSpPr>
          <p:cNvPr name="Group 2" id="2"/>
          <p:cNvGrpSpPr/>
          <p:nvPr/>
        </p:nvGrpSpPr>
        <p:grpSpPr>
          <a:xfrm rot="0">
            <a:off x="292053" y="536435"/>
            <a:ext cx="5159161" cy="1292736"/>
            <a:chOff x="0" y="0"/>
            <a:chExt cx="3357985" cy="841413"/>
          </a:xfrm>
        </p:grpSpPr>
        <p:sp>
          <p:nvSpPr>
            <p:cNvPr name="Freeform 3" id="3"/>
            <p:cNvSpPr/>
            <p:nvPr/>
          </p:nvSpPr>
          <p:spPr>
            <a:xfrm flipH="false" flipV="false" rot="0">
              <a:off x="0" y="0"/>
              <a:ext cx="3357985" cy="841413"/>
            </a:xfrm>
            <a:custGeom>
              <a:avLst/>
              <a:gdLst/>
              <a:ahLst/>
              <a:cxnLst/>
              <a:rect r="r" b="b" t="t" l="l"/>
              <a:pathLst>
                <a:path h="841413" w="3357985">
                  <a:moveTo>
                    <a:pt x="0" y="0"/>
                  </a:moveTo>
                  <a:lnTo>
                    <a:pt x="3357985" y="0"/>
                  </a:lnTo>
                  <a:lnTo>
                    <a:pt x="3357985" y="841413"/>
                  </a:lnTo>
                  <a:lnTo>
                    <a:pt x="0" y="841413"/>
                  </a:lnTo>
                  <a:close/>
                </a:path>
              </a:pathLst>
            </a:custGeom>
            <a:solidFill>
              <a:srgbClr val="000000">
                <a:alpha val="0"/>
              </a:srgbClr>
            </a:solidFill>
            <a:ln w="85725" cap="sq">
              <a:solidFill>
                <a:srgbClr val="D7C5E4"/>
              </a:solidFill>
              <a:prstDash val="solid"/>
              <a:miter/>
            </a:ln>
          </p:spPr>
        </p:sp>
        <p:sp>
          <p:nvSpPr>
            <p:cNvPr name="TextBox 4" id="4"/>
            <p:cNvSpPr txBox="true"/>
            <p:nvPr/>
          </p:nvSpPr>
          <p:spPr>
            <a:xfrm>
              <a:off x="0" y="-47625"/>
              <a:ext cx="3357985" cy="889038"/>
            </a:xfrm>
            <a:prstGeom prst="rect">
              <a:avLst/>
            </a:prstGeom>
          </p:spPr>
          <p:txBody>
            <a:bodyPr anchor="ctr" rtlCol="false" tIns="48876" lIns="48876" bIns="48876" rIns="48876"/>
            <a:lstStyle/>
            <a:p>
              <a:pPr algn="ctr">
                <a:lnSpc>
                  <a:spcPts val="1588"/>
                </a:lnSpc>
              </a:pPr>
            </a:p>
          </p:txBody>
        </p:sp>
      </p:grpSp>
      <p:sp>
        <p:nvSpPr>
          <p:cNvPr name="AutoShape 5" id="5"/>
          <p:cNvSpPr/>
          <p:nvPr/>
        </p:nvSpPr>
        <p:spPr>
          <a:xfrm rot="0">
            <a:off x="745065" y="345054"/>
            <a:ext cx="4237496" cy="1782967"/>
          </a:xfrm>
          <a:prstGeom prst="rect">
            <a:avLst/>
          </a:prstGeom>
          <a:solidFill>
            <a:srgbClr val="ECE1F4"/>
          </a:solidFill>
        </p:spPr>
      </p:sp>
      <p:graphicFrame>
        <p:nvGraphicFramePr>
          <p:cNvPr name="Object 6" id="6"/>
          <p:cNvGraphicFramePr/>
          <p:nvPr/>
        </p:nvGraphicFramePr>
        <p:xfrm>
          <a:off x="292053" y="2688489"/>
          <a:ext cx="3771900" cy="2933700"/>
        </p:xfrm>
        <a:graphic>
          <a:graphicData uri="http://schemas.openxmlformats.org/presentationml/2006/ole">
            <p:oleObj imgW="4521200" imgH="3683000" r:id="rId3" progId="Excel.Sheet.12" name="Worksheet">
              <p:embed/>
              <p:pic>
                <p:nvPicPr>
                  <p:cNvPr name="" id="0"/>
                  <p:cNvPicPr/>
                  <p:nvPr/>
                </p:nvPicPr>
                <p:blipFill>
                  <a:blip r:embed="rId2"/>
                  <a:stretch>
                    <a:fillRect/>
                  </a:stretch>
                </p:blipFill>
                <p:spPr>
                  <a:xfrm>
                    <a:off x="1270000" y="1270000"/>
                    <a:ext cx="1270000" cy="1270000"/>
                  </a:xfrm>
                  <a:prstGeom prst="rect"/>
                </p:spPr>
              </p:pic>
            </p:oleObj>
          </a:graphicData>
        </a:graphic>
      </p:graphicFrame>
      <p:grpSp>
        <p:nvGrpSpPr>
          <p:cNvPr name="Group 7" id="7"/>
          <p:cNvGrpSpPr/>
          <p:nvPr/>
        </p:nvGrpSpPr>
        <p:grpSpPr>
          <a:xfrm rot="968540">
            <a:off x="13647367" y="345054"/>
            <a:ext cx="4343889" cy="4333029"/>
            <a:chOff x="0" y="0"/>
            <a:chExt cx="5791852" cy="5777372"/>
          </a:xfrm>
        </p:grpSpPr>
        <p:sp>
          <p:nvSpPr>
            <p:cNvPr name="Freeform 8" id="8"/>
            <p:cNvSpPr/>
            <p:nvPr/>
          </p:nvSpPr>
          <p:spPr>
            <a:xfrm flipH="false" flipV="false" rot="0">
              <a:off x="0" y="0"/>
              <a:ext cx="5791852" cy="5777372"/>
            </a:xfrm>
            <a:custGeom>
              <a:avLst/>
              <a:gdLst/>
              <a:ahLst/>
              <a:cxnLst/>
              <a:rect r="r" b="b" t="t" l="l"/>
              <a:pathLst>
                <a:path h="5777372" w="5791852">
                  <a:moveTo>
                    <a:pt x="0" y="0"/>
                  </a:moveTo>
                  <a:lnTo>
                    <a:pt x="5791852" y="0"/>
                  </a:lnTo>
                  <a:lnTo>
                    <a:pt x="5791852" y="5777372"/>
                  </a:lnTo>
                  <a:lnTo>
                    <a:pt x="0" y="5777372"/>
                  </a:lnTo>
                  <a:lnTo>
                    <a:pt x="0" y="0"/>
                  </a:lnTo>
                  <a:close/>
                </a:path>
              </a:pathLst>
            </a:custGeom>
            <a:blipFill>
              <a:blip r:embed="rId4">
                <a:alphaModFix amt="70000"/>
              </a:blip>
              <a:stretch>
                <a:fillRect l="0" t="0" r="0" b="0"/>
              </a:stretch>
            </a:blipFill>
          </p:spPr>
        </p:sp>
        <p:sp>
          <p:nvSpPr>
            <p:cNvPr name="Freeform 9" id="9"/>
            <p:cNvSpPr/>
            <p:nvPr/>
          </p:nvSpPr>
          <p:spPr>
            <a:xfrm flipH="false" flipV="false" rot="0">
              <a:off x="1304901" y="1283791"/>
              <a:ext cx="3182050" cy="3182050"/>
            </a:xfrm>
            <a:custGeom>
              <a:avLst/>
              <a:gdLst/>
              <a:ahLst/>
              <a:cxnLst/>
              <a:rect r="r" b="b" t="t" l="l"/>
              <a:pathLst>
                <a:path h="3182050" w="3182050">
                  <a:moveTo>
                    <a:pt x="0" y="0"/>
                  </a:moveTo>
                  <a:lnTo>
                    <a:pt x="3182050" y="0"/>
                  </a:lnTo>
                  <a:lnTo>
                    <a:pt x="3182050" y="3182050"/>
                  </a:lnTo>
                  <a:lnTo>
                    <a:pt x="0" y="3182050"/>
                  </a:lnTo>
                  <a:lnTo>
                    <a:pt x="0" y="0"/>
                  </a:lnTo>
                  <a:close/>
                </a:path>
              </a:pathLst>
            </a:custGeom>
            <a:blipFill>
              <a:blip r:embed="rId5">
                <a:alphaModFix amt="80000"/>
              </a:blip>
              <a:stretch>
                <a:fillRect l="0" t="0" r="0" b="0"/>
              </a:stretch>
            </a:blipFill>
          </p:spPr>
        </p:sp>
      </p:grpSp>
      <p:sp>
        <p:nvSpPr>
          <p:cNvPr name="TextBox 10" id="10"/>
          <p:cNvSpPr txBox="true"/>
          <p:nvPr/>
        </p:nvSpPr>
        <p:spPr>
          <a:xfrm rot="0">
            <a:off x="752886" y="463930"/>
            <a:ext cx="4237496" cy="1526164"/>
          </a:xfrm>
          <a:prstGeom prst="rect">
            <a:avLst/>
          </a:prstGeom>
        </p:spPr>
        <p:txBody>
          <a:bodyPr anchor="t" rtlCol="false" tIns="0" lIns="0" bIns="0" rIns="0">
            <a:spAutoFit/>
          </a:bodyPr>
          <a:lstStyle/>
          <a:p>
            <a:pPr algn="ctr">
              <a:lnSpc>
                <a:spcPts val="5760"/>
              </a:lnSpc>
            </a:pPr>
            <a:r>
              <a:rPr lang="en-US" b="true" sz="5143" spc="113">
                <a:solidFill>
                  <a:srgbClr val="1C1B19"/>
                </a:solidFill>
                <a:latin typeface="Aliens and Cow Bold"/>
                <a:ea typeface="Aliens and Cow Bold"/>
                <a:cs typeface="Aliens and Cow Bold"/>
                <a:sym typeface="Aliens and Cow Bold"/>
              </a:rPr>
              <a:t>PLAN DE TRABAJO</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DAGx8kiOqjE</dc:identifier>
  <dcterms:modified xsi:type="dcterms:W3CDTF">2011-08-01T06:04:30Z</dcterms:modified>
  <cp:revision>1</cp:revision>
  <dc:title>Propuesta de</dc:title>
</cp:coreProperties>
</file>

<file path=docProps/thumbnail.jpeg>
</file>